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21"/>
  </p:notesMasterIdLst>
  <p:handoutMasterIdLst>
    <p:handoutMasterId r:id="rId22"/>
  </p:handoutMasterIdLst>
  <p:sldIdLst>
    <p:sldId id="321" r:id="rId2"/>
    <p:sldId id="371" r:id="rId3"/>
    <p:sldId id="374" r:id="rId4"/>
    <p:sldId id="372" r:id="rId5"/>
    <p:sldId id="373" r:id="rId6"/>
    <p:sldId id="375" r:id="rId7"/>
    <p:sldId id="356" r:id="rId8"/>
    <p:sldId id="357" r:id="rId9"/>
    <p:sldId id="366" r:id="rId10"/>
    <p:sldId id="367" r:id="rId11"/>
    <p:sldId id="368" r:id="rId12"/>
    <p:sldId id="341" r:id="rId13"/>
    <p:sldId id="343" r:id="rId14"/>
    <p:sldId id="353" r:id="rId15"/>
    <p:sldId id="359" r:id="rId16"/>
    <p:sldId id="376" r:id="rId17"/>
    <p:sldId id="361" r:id="rId18"/>
    <p:sldId id="362" r:id="rId19"/>
    <p:sldId id="352" r:id="rId20"/>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ΚΑΡΑΒΑΤΟΣ ΔΗΜΗΤΡΗΣ (KARAVATOS DIMITRIS)" initials="ΚΔ(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F4F8F"/>
    <a:srgbClr val="C2DCDB"/>
    <a:srgbClr val="EBECB2"/>
    <a:srgbClr val="EBFFFF"/>
    <a:srgbClr val="A94195"/>
    <a:srgbClr val="93D050"/>
    <a:srgbClr val="92D050"/>
    <a:srgbClr val="85E260"/>
    <a:srgbClr val="00FF00"/>
    <a:srgbClr val="FF1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606" autoAdjust="0"/>
    <p:restoredTop sz="95429" autoAdjust="0"/>
  </p:normalViewPr>
  <p:slideViewPr>
    <p:cSldViewPr>
      <p:cViewPr>
        <p:scale>
          <a:sx n="100" d="100"/>
          <a:sy n="100" d="100"/>
        </p:scale>
        <p:origin x="-1860" y="-258"/>
      </p:cViewPr>
      <p:guideLst>
        <p:guide orient="horz" pos="2160"/>
        <p:guide pos="2880"/>
      </p:guideLst>
    </p:cSldViewPr>
  </p:slideViewPr>
  <p:outlineViewPr>
    <p:cViewPr>
      <p:scale>
        <a:sx n="100" d="100"/>
        <a:sy n="100" d="100"/>
      </p:scale>
      <p:origin x="0" y="0"/>
    </p:cViewPr>
  </p:outlineViewPr>
  <p:notesTextViewPr>
    <p:cViewPr>
      <p:scale>
        <a:sx n="66" d="100"/>
        <a:sy n="66" d="100"/>
      </p:scale>
      <p:origin x="0" y="0"/>
    </p:cViewPr>
  </p:notesTextViewPr>
  <p:sorterViewPr>
    <p:cViewPr>
      <p:scale>
        <a:sx n="100" d="100"/>
        <a:sy n="100" d="100"/>
      </p:scale>
      <p:origin x="0" y="65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0"/>
            <a:ext cx="2945659" cy="496888"/>
          </a:xfrm>
          <a:prstGeom prst="rect">
            <a:avLst/>
          </a:prstGeom>
        </p:spPr>
        <p:txBody>
          <a:bodyPr vert="horz" lIns="91440" tIns="45720" rIns="91440" bIns="45720" rtlCol="0"/>
          <a:lstStyle>
            <a:lvl1pPr algn="r">
              <a:defRPr sz="1200"/>
            </a:lvl1pPr>
          </a:lstStyle>
          <a:p>
            <a:fld id="{617B7438-0529-4EDC-BE7B-27B46D6742A8}" type="datetimeFigureOut">
              <a:rPr lang="el-GR" smtClean="0"/>
              <a:t>26/3/2019</a:t>
            </a:fld>
            <a:endParaRPr lang="el-GR"/>
          </a:p>
        </p:txBody>
      </p:sp>
      <p:sp>
        <p:nvSpPr>
          <p:cNvPr id="4" name="Θέση υποσέλιδου 3"/>
          <p:cNvSpPr>
            <a:spLocks noGrp="1"/>
          </p:cNvSpPr>
          <p:nvPr>
            <p:ph type="ftr" sz="quarter" idx="2"/>
          </p:nvPr>
        </p:nvSpPr>
        <p:spPr>
          <a:xfrm>
            <a:off x="0" y="9428164"/>
            <a:ext cx="2945659" cy="4968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28164"/>
            <a:ext cx="2945659" cy="496887"/>
          </a:xfrm>
          <a:prstGeom prst="rect">
            <a:avLst/>
          </a:prstGeom>
        </p:spPr>
        <p:txBody>
          <a:bodyPr vert="horz" lIns="91440" tIns="45720" rIns="91440" bIns="45720" rtlCol="0" anchor="b"/>
          <a:lstStyle>
            <a:lvl1pPr algn="r">
              <a:defRPr sz="1200"/>
            </a:lvl1pPr>
          </a:lstStyle>
          <a:p>
            <a:fld id="{74D246F9-8008-4E44-A5B7-87E2752E32F0}" type="slidenum">
              <a:rPr lang="el-GR" smtClean="0"/>
              <a:t>‹#›</a:t>
            </a:fld>
            <a:endParaRPr lang="el-GR"/>
          </a:p>
        </p:txBody>
      </p:sp>
    </p:spTree>
    <p:extLst>
      <p:ext uri="{BB962C8B-B14F-4D97-AF65-F5344CB8AC3E}">
        <p14:creationId xmlns:p14="http://schemas.microsoft.com/office/powerpoint/2010/main" val="1773576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45659" cy="496332"/>
          </a:xfrm>
          <a:prstGeom prst="rect">
            <a:avLst/>
          </a:prstGeom>
        </p:spPr>
        <p:txBody>
          <a:bodyPr vert="horz" lIns="91426" tIns="45713" rIns="91426" bIns="45713" rtlCol="0"/>
          <a:lstStyle>
            <a:lvl1pPr algn="l">
              <a:defRPr sz="1200"/>
            </a:lvl1pPr>
          </a:lstStyle>
          <a:p>
            <a:endParaRPr lang="el-GR" dirty="0"/>
          </a:p>
        </p:txBody>
      </p:sp>
      <p:sp>
        <p:nvSpPr>
          <p:cNvPr id="3" name="Θέση ημερομηνίας 2"/>
          <p:cNvSpPr>
            <a:spLocks noGrp="1"/>
          </p:cNvSpPr>
          <p:nvPr>
            <p:ph type="dt" idx="1"/>
          </p:nvPr>
        </p:nvSpPr>
        <p:spPr>
          <a:xfrm>
            <a:off x="3850444" y="1"/>
            <a:ext cx="2945659" cy="496332"/>
          </a:xfrm>
          <a:prstGeom prst="rect">
            <a:avLst/>
          </a:prstGeom>
        </p:spPr>
        <p:txBody>
          <a:bodyPr vert="horz" lIns="91426" tIns="45713" rIns="91426" bIns="45713" rtlCol="0"/>
          <a:lstStyle>
            <a:lvl1pPr algn="r">
              <a:defRPr sz="1200"/>
            </a:lvl1pPr>
          </a:lstStyle>
          <a:p>
            <a:fld id="{DC8D75C0-7469-4822-B26B-3EDC1F0FDF31}" type="datetimeFigureOut">
              <a:rPr lang="el-GR" smtClean="0"/>
              <a:t>26/3/2019</a:t>
            </a:fld>
            <a:endParaRPr lang="el-GR" dirty="0"/>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6" tIns="45713" rIns="91426" bIns="45713" rtlCol="0" anchor="ctr"/>
          <a:lstStyle/>
          <a:p>
            <a:endParaRPr lang="el-GR" dirty="0"/>
          </a:p>
        </p:txBody>
      </p:sp>
      <p:sp>
        <p:nvSpPr>
          <p:cNvPr id="5" name="Θέση σημειώσεων 4"/>
          <p:cNvSpPr>
            <a:spLocks noGrp="1"/>
          </p:cNvSpPr>
          <p:nvPr>
            <p:ph type="body" sz="quarter" idx="3"/>
          </p:nvPr>
        </p:nvSpPr>
        <p:spPr>
          <a:xfrm>
            <a:off x="679768" y="4715154"/>
            <a:ext cx="5438140" cy="4466987"/>
          </a:xfrm>
          <a:prstGeom prst="rect">
            <a:avLst/>
          </a:prstGeom>
        </p:spPr>
        <p:txBody>
          <a:bodyPr vert="horz" lIns="91426" tIns="45713" rIns="91426" bIns="45713"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3"/>
            <a:ext cx="2945659" cy="496332"/>
          </a:xfrm>
          <a:prstGeom prst="rect">
            <a:avLst/>
          </a:prstGeom>
        </p:spPr>
        <p:txBody>
          <a:bodyPr vert="horz" lIns="91426" tIns="45713" rIns="91426" bIns="45713"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50444" y="9428583"/>
            <a:ext cx="2945659" cy="496332"/>
          </a:xfrm>
          <a:prstGeom prst="rect">
            <a:avLst/>
          </a:prstGeom>
        </p:spPr>
        <p:txBody>
          <a:bodyPr vert="horz" lIns="91426" tIns="45713" rIns="91426" bIns="45713" rtlCol="0" anchor="b"/>
          <a:lstStyle>
            <a:lvl1pPr algn="r">
              <a:defRPr sz="1200"/>
            </a:lvl1pPr>
          </a:lstStyle>
          <a:p>
            <a:fld id="{80EA3C1D-7BCB-4FDB-929A-FC57BDA4BED0}" type="slidenum">
              <a:rPr lang="el-GR" smtClean="0"/>
              <a:t>‹#›</a:t>
            </a:fld>
            <a:endParaRPr lang="el-GR" dirty="0"/>
          </a:p>
        </p:txBody>
      </p:sp>
    </p:spTree>
    <p:extLst>
      <p:ext uri="{BB962C8B-B14F-4D97-AF65-F5344CB8AC3E}">
        <p14:creationId xmlns:p14="http://schemas.microsoft.com/office/powerpoint/2010/main" val="341942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50D9AE-3C6A-45A0-9D3F-183973183A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122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AEA54-E3B5-4FAB-BFC9-D253BD47D0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490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33258D-62A4-49A8-95AF-58C42F2C86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961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4B2E60-541C-43E8-BC9F-ED32701B7FC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1269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726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34B748-1C5A-4663-888B-606DBDE3D6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492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22C52-BB13-4F77-9929-FF7B5FB378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3458F-A2BC-4F33-811A-5ACC063120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42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A2FBF3-BB5B-4968-959C-AC42EE61E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29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1A1EE2-2DCF-4CCA-BA0C-B9B99EB218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8577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C9EF27-DBB8-4CF3-A63E-A7A62BC634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85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268B8E-E0A8-4CFC-8F21-E1A9D34AE2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91E893-E4E0-450F-B699-2928568944F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948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r>
              <a:rPr lang="en-US" dirty="0" smtClean="0">
                <a:solidFill>
                  <a:srgbClr val="000000"/>
                </a:solidFill>
              </a:rPr>
              <a:t>FLC</a:t>
            </a:r>
            <a:endParaRPr lang="en-US" dirty="0">
              <a:solidFill>
                <a:srgbClr val="000000"/>
              </a:solidFill>
            </a:endParaRPr>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cs typeface="+mn-cs"/>
              </a:defRPr>
            </a:lvl1pPr>
          </a:lstStyle>
          <a:p>
            <a:pPr>
              <a:defRPr/>
            </a:pPr>
            <a:fld id="{B4144467-E449-40FC-BC09-94872F462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78929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mailto:dkaravatos@mou.gr" TargetMode="External"/><Relationship Id="rId7" Type="http://schemas.openxmlformats.org/officeDocument/2006/relationships/image" Target="../media/image1.jpeg"/><Relationship Id="rId2" Type="http://schemas.openxmlformats.org/officeDocument/2006/relationships/hyperlink" Target="mailto:kxristodoulou@mou.gr" TargetMode="Externa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tsalonidis@mou.g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11" name="13 - Ορθογώνιο"/>
          <p:cNvSpPr>
            <a:spLocks noChangeArrowheads="1"/>
          </p:cNvSpPr>
          <p:nvPr/>
        </p:nvSpPr>
        <p:spPr bwMode="auto">
          <a:xfrm>
            <a:off x="1476375" y="1989138"/>
            <a:ext cx="604837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Osaka" pitchFamily="122" charset="-128"/>
              </a:defRPr>
            </a:lvl1pPr>
            <a:lvl2pPr marL="742950" indent="-285750">
              <a:spcBef>
                <a:spcPct val="20000"/>
              </a:spcBef>
              <a:buChar char="–"/>
              <a:defRPr sz="2800">
                <a:solidFill>
                  <a:schemeClr val="tx1"/>
                </a:solidFill>
                <a:latin typeface="Arial" pitchFamily="34" charset="0"/>
                <a:ea typeface="Osaka" pitchFamily="122" charset="-128"/>
              </a:defRPr>
            </a:lvl2pPr>
            <a:lvl3pPr marL="1143000" indent="-228600">
              <a:spcBef>
                <a:spcPct val="20000"/>
              </a:spcBef>
              <a:buChar char="•"/>
              <a:defRPr sz="2400">
                <a:solidFill>
                  <a:schemeClr val="tx1"/>
                </a:solidFill>
                <a:latin typeface="Arial" pitchFamily="34" charset="0"/>
                <a:ea typeface="Osaka" pitchFamily="122" charset="-128"/>
              </a:defRPr>
            </a:lvl3pPr>
            <a:lvl4pPr marL="1600200" indent="-228600">
              <a:spcBef>
                <a:spcPct val="20000"/>
              </a:spcBef>
              <a:buChar char="–"/>
              <a:defRPr sz="2000">
                <a:solidFill>
                  <a:schemeClr val="tx1"/>
                </a:solidFill>
                <a:latin typeface="Arial" pitchFamily="34" charset="0"/>
                <a:ea typeface="Osaka" pitchFamily="122" charset="-128"/>
              </a:defRPr>
            </a:lvl4pPr>
            <a:lvl5pPr marL="2057400" indent="-228600">
              <a:spcBef>
                <a:spcPct val="20000"/>
              </a:spcBef>
              <a:buChar char="»"/>
              <a:defRPr sz="2000">
                <a:solidFill>
                  <a:schemeClr val="tx1"/>
                </a:solidFill>
                <a:latin typeface="Arial" pitchFamily="34" charset="0"/>
                <a:ea typeface="Osaka" pitchFamily="122"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9pPr>
          </a:lstStyle>
          <a:p>
            <a:pPr algn="ctr">
              <a:lnSpc>
                <a:spcPct val="150000"/>
              </a:lnSpc>
              <a:spcBef>
                <a:spcPct val="0"/>
              </a:spcBef>
              <a:buFontTx/>
              <a:buNone/>
            </a:pPr>
            <a:r>
              <a:rPr lang="el-GR" altLang="el-GR" sz="3600" b="1" dirty="0" smtClean="0">
                <a:solidFill>
                  <a:srgbClr val="0F4F8F"/>
                </a:solidFill>
                <a:effectLst>
                  <a:outerShdw blurRad="38100" dist="38100" dir="2700000" algn="tl">
                    <a:srgbClr val="000000">
                      <a:alpha val="43137"/>
                    </a:srgbClr>
                  </a:outerShdw>
                </a:effectLst>
                <a:latin typeface="+mj-lt"/>
                <a:ea typeface="+mj-ea"/>
                <a:cs typeface="Osaka"/>
              </a:rPr>
              <a:t>ΣΕΜΙΝΑΡΙΟ ΕΠΑΛΗΘΕΥΤΩΝ</a:t>
            </a:r>
            <a:endParaRPr lang="el-GR" sz="36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spcBef>
                <a:spcPct val="0"/>
              </a:spcBef>
              <a:buFontTx/>
              <a:buNone/>
            </a:pPr>
            <a:endParaRPr lang="en-GB" altLang="el-GR" sz="36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spcBef>
                <a:spcPct val="0"/>
              </a:spcBef>
              <a:buNone/>
            </a:pPr>
            <a:r>
              <a:rPr lang="en-US" altLang="el-GR" sz="3600" b="1" dirty="0" smtClean="0">
                <a:solidFill>
                  <a:srgbClr val="0F4F8F"/>
                </a:solidFill>
                <a:effectLst>
                  <a:outerShdw blurRad="38100" dist="38100" dir="2700000" algn="tl">
                    <a:srgbClr val="000000">
                      <a:alpha val="43137"/>
                    </a:srgbClr>
                  </a:outerShdw>
                </a:effectLst>
                <a:latin typeface="+mj-lt"/>
                <a:ea typeface="+mj-ea"/>
                <a:cs typeface="Osaka"/>
              </a:rPr>
              <a:t>4</a:t>
            </a:r>
            <a:r>
              <a:rPr lang="el-GR" altLang="el-GR" sz="3600" b="1" baseline="30000" dirty="0" err="1" smtClean="0">
                <a:solidFill>
                  <a:srgbClr val="0F4F8F"/>
                </a:solidFill>
                <a:effectLst>
                  <a:outerShdw blurRad="38100" dist="38100" dir="2700000" algn="tl">
                    <a:srgbClr val="000000">
                      <a:alpha val="43137"/>
                    </a:srgbClr>
                  </a:outerShdw>
                </a:effectLst>
                <a:latin typeface="+mj-lt"/>
                <a:ea typeface="+mj-ea"/>
                <a:cs typeface="Osaka"/>
              </a:rPr>
              <a:t>ος</a:t>
            </a:r>
            <a:r>
              <a:rPr lang="el-GR" altLang="el-GR" sz="3600" b="1" dirty="0" smtClean="0">
                <a:solidFill>
                  <a:srgbClr val="0F4F8F"/>
                </a:solidFill>
                <a:effectLst>
                  <a:outerShdw blurRad="38100" dist="38100" dir="2700000" algn="tl">
                    <a:srgbClr val="000000">
                      <a:alpha val="43137"/>
                    </a:srgbClr>
                  </a:outerShdw>
                </a:effectLst>
                <a:latin typeface="+mj-lt"/>
                <a:ea typeface="+mj-ea"/>
                <a:cs typeface="Osaka"/>
              </a:rPr>
              <a:t> κύκλος</a:t>
            </a:r>
          </a:p>
          <a:p>
            <a:pPr algn="ctr">
              <a:spcBef>
                <a:spcPct val="0"/>
              </a:spcBef>
              <a:buNone/>
            </a:pPr>
            <a:endParaRPr lang="el-GR" altLang="el-GR" sz="3600" b="1" dirty="0">
              <a:solidFill>
                <a:srgbClr val="0F4F8F"/>
              </a:solidFill>
              <a:effectLst>
                <a:outerShdw blurRad="38100" dist="38100" dir="2700000" algn="tl">
                  <a:srgbClr val="000000">
                    <a:alpha val="43137"/>
                  </a:srgbClr>
                </a:outerShdw>
              </a:effectLst>
              <a:latin typeface="+mj-lt"/>
              <a:ea typeface="+mj-ea"/>
              <a:cs typeface="Osaka"/>
            </a:endParaRPr>
          </a:p>
        </p:txBody>
      </p:sp>
      <p:sp>
        <p:nvSpPr>
          <p:cNvPr id="2" name="Θέση υποσέλιδου 1"/>
          <p:cNvSpPr>
            <a:spLocks noGrp="1"/>
          </p:cNvSpPr>
          <p:nvPr>
            <p:ph type="ftr" sz="quarter" idx="11"/>
          </p:nvPr>
        </p:nvSpPr>
        <p:spPr/>
        <p:txBody>
          <a:bodyPr/>
          <a:lstStyle/>
          <a:p>
            <a:pPr>
              <a:defRPr/>
            </a:pPr>
            <a:endParaRPr lang="en-US" sz="1000" dirty="0">
              <a:solidFill>
                <a:srgbClr val="000000"/>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a:t>
            </a:fld>
            <a:endParaRPr lang="en-US" sz="1000"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2971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272965"/>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sz="2000" b="1" dirty="0" smtClean="0"/>
              <a:t>Νόμος </a:t>
            </a:r>
            <a:r>
              <a:rPr lang="el-GR" sz="2000" b="1" dirty="0"/>
              <a:t>4336/2015 - Μετακινήσεις </a:t>
            </a:r>
            <a:r>
              <a:rPr lang="el-GR" sz="2000" b="1" dirty="0" smtClean="0"/>
              <a:t>Εξωτερικού </a:t>
            </a:r>
          </a:p>
          <a:p>
            <a:pPr algn="just">
              <a:lnSpc>
                <a:spcPct val="115000"/>
              </a:lnSpc>
              <a:spcAft>
                <a:spcPts val="1000"/>
              </a:spcAft>
            </a:pPr>
            <a:r>
              <a:rPr lang="el-GR" sz="2000" b="1" dirty="0" smtClean="0"/>
              <a:t>Εκτός έδρας μετακινήσεις (Άρθρο 16)</a:t>
            </a:r>
          </a:p>
          <a:p>
            <a:pPr algn="just">
              <a:lnSpc>
                <a:spcPct val="115000"/>
              </a:lnSpc>
              <a:spcAft>
                <a:spcPts val="1000"/>
              </a:spcAft>
            </a:pPr>
            <a:r>
              <a:rPr lang="el-GR" sz="2000" dirty="0" smtClean="0">
                <a:latin typeface="Calibri" panose="020F0502020204030204" pitchFamily="34" charset="0"/>
              </a:rPr>
              <a:t>1</a:t>
            </a:r>
            <a:r>
              <a:rPr lang="el-GR" sz="2000" dirty="0">
                <a:latin typeface="Calibri" panose="020F0502020204030204" pitchFamily="34" charset="0"/>
              </a:rPr>
              <a:t>. Τα αναγνωριζόμενα έξοδα κίνησης περιλαμβάνουν το αντίτιμο των εισιτηρίων όλων των </a:t>
            </a:r>
            <a:r>
              <a:rPr lang="el-GR" sz="2000" dirty="0" smtClean="0">
                <a:latin typeface="Calibri" panose="020F0502020204030204" pitchFamily="34" charset="0"/>
              </a:rPr>
              <a:t>συγκοινωνιακών </a:t>
            </a:r>
            <a:r>
              <a:rPr lang="el-GR" sz="2000" dirty="0">
                <a:latin typeface="Calibri" panose="020F0502020204030204" pitchFamily="34" charset="0"/>
              </a:rPr>
              <a:t>μέσων μαζικής </a:t>
            </a:r>
            <a:r>
              <a:rPr lang="el-GR" sz="2000" dirty="0" smtClean="0">
                <a:latin typeface="Calibri" panose="020F0502020204030204" pitchFamily="34" charset="0"/>
              </a:rPr>
              <a:t>μεταφοράς, ημερήσια αποζημίωση και έξοδα διανυκτέρευσης.</a:t>
            </a:r>
          </a:p>
          <a:p>
            <a:pPr algn="just">
              <a:lnSpc>
                <a:spcPct val="115000"/>
              </a:lnSpc>
              <a:spcAft>
                <a:spcPts val="1000"/>
              </a:spcAft>
            </a:pPr>
            <a:r>
              <a:rPr lang="el-GR" sz="2000" dirty="0" smtClean="0">
                <a:latin typeface="Calibri" panose="020F0502020204030204" pitchFamily="34" charset="0"/>
              </a:rPr>
              <a:t>2.  </a:t>
            </a:r>
            <a:r>
              <a:rPr lang="el-GR" sz="2000" dirty="0" smtClean="0">
                <a:latin typeface="Calibri" panose="020F0502020204030204" pitchFamily="34" charset="0"/>
              </a:rPr>
              <a:t>Οι μετακινούμενοι επιτρέπεται να χρησιμοποιούν ιδιωτικής χρήσης μεταφορικό μέσο ύστερα από έγκριση του αρμοδίου φορέα με προσωπική τους ευθύνη για τυχόν ατύχημα ή ζημία. </a:t>
            </a:r>
          </a:p>
          <a:p>
            <a:pPr algn="just">
              <a:lnSpc>
                <a:spcPct val="115000"/>
              </a:lnSpc>
              <a:spcAft>
                <a:spcPts val="1000"/>
              </a:spcAft>
            </a:pPr>
            <a:endParaRPr lang="el-GR" sz="20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10</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96820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272965"/>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sz="2000" b="1" dirty="0" smtClean="0"/>
              <a:t>Νόμος </a:t>
            </a:r>
            <a:r>
              <a:rPr lang="el-GR" sz="2000" b="1" dirty="0"/>
              <a:t>4336/2015 </a:t>
            </a:r>
            <a:r>
              <a:rPr lang="el-GR" sz="2000" b="1" dirty="0" smtClean="0"/>
              <a:t>-  Έξοδα κίνησης Εξωτερικού</a:t>
            </a:r>
          </a:p>
          <a:p>
            <a:pPr algn="just">
              <a:lnSpc>
                <a:spcPct val="115000"/>
              </a:lnSpc>
              <a:spcAft>
                <a:spcPts val="1000"/>
              </a:spcAft>
            </a:pPr>
            <a:r>
              <a:rPr lang="el-GR" sz="2000" u="sng" dirty="0" smtClean="0"/>
              <a:t>ΜΜΜ</a:t>
            </a:r>
            <a:r>
              <a:rPr lang="el-GR" sz="2000" dirty="0" smtClean="0"/>
              <a:t>: Αντίτιμο εισιτηρίων μέσων μαζικής μεταφοράς (αντίτιμο φθηνότερου εισιτηρίου συγκοινωνιακού μέσου)</a:t>
            </a:r>
          </a:p>
          <a:p>
            <a:pPr algn="just">
              <a:lnSpc>
                <a:spcPct val="115000"/>
              </a:lnSpc>
              <a:spcAft>
                <a:spcPts val="1000"/>
              </a:spcAft>
            </a:pPr>
            <a:r>
              <a:rPr lang="el-GR" sz="2000" u="sng" dirty="0" smtClean="0"/>
              <a:t>Ιδιωτικής χρήσης μεταφορικό μέσο</a:t>
            </a:r>
            <a:r>
              <a:rPr lang="el-GR" sz="2000" dirty="0" smtClean="0"/>
              <a:t>: δαπάνη χιλιομετρικής αποζημίωσης, δαπάνη διοδίων, ναύλος αυτοκινήτου σε περίπτωση μετακίνησης με θαλάσσιο μέσο.</a:t>
            </a:r>
          </a:p>
          <a:p>
            <a:pPr algn="just">
              <a:lnSpc>
                <a:spcPct val="115000"/>
              </a:lnSpc>
              <a:spcAft>
                <a:spcPts val="1000"/>
              </a:spcAft>
            </a:pPr>
            <a:r>
              <a:rPr lang="el-GR" sz="2000" dirty="0" smtClean="0"/>
              <a:t>Άλλο μέσο εκτός αεροπορικού ή ΙΧ: καταβάλλεται το αντίτιμο του εισιτηρίου του μεταφορικού μέσου του οποίου έγινε η μετακίνηση.</a:t>
            </a:r>
          </a:p>
          <a:p>
            <a:pPr algn="just">
              <a:lnSpc>
                <a:spcPct val="115000"/>
              </a:lnSpc>
              <a:spcAft>
                <a:spcPts val="1000"/>
              </a:spcAft>
            </a:pPr>
            <a:endParaRPr lang="el-GR" sz="2000" dirty="0" smtClean="0"/>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11</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17137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smtClean="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941796"/>
          </a:xfrm>
          <a:prstGeom prst="rect">
            <a:avLst/>
          </a:prstGeom>
        </p:spPr>
        <p:txBody>
          <a:bodyPr wrap="square">
            <a:spAutoFit/>
          </a:bodyPr>
          <a:lstStyle/>
          <a:p>
            <a:pPr algn="just">
              <a:lnSpc>
                <a:spcPct val="115000"/>
              </a:lnSpc>
              <a:spcAft>
                <a:spcPts val="1000"/>
              </a:spcAft>
            </a:pPr>
            <a:r>
              <a:rPr lang="el-GR" dirty="0" smtClean="0">
                <a:latin typeface="Calibri" panose="020F0502020204030204" pitchFamily="34" charset="0"/>
                <a:ea typeface="Calibri"/>
                <a:cs typeface="Times New Roman"/>
              </a:rPr>
              <a:t>Η </a:t>
            </a:r>
            <a:r>
              <a:rPr lang="el-GR" dirty="0">
                <a:latin typeface="Calibri" panose="020F0502020204030204" pitchFamily="34" charset="0"/>
                <a:ea typeface="Calibri"/>
                <a:cs typeface="Times New Roman"/>
              </a:rPr>
              <a:t>κάθε δηλούμενη δαπάνη θα πρέπει </a:t>
            </a:r>
            <a:r>
              <a:rPr lang="el-GR" b="1" dirty="0">
                <a:latin typeface="Calibri" panose="020F0502020204030204" pitchFamily="34" charset="0"/>
                <a:ea typeface="Calibri"/>
                <a:cs typeface="Times New Roman"/>
              </a:rPr>
              <a:t>να συνοδεύεται από την σχετική τεκμηρίωση</a:t>
            </a:r>
            <a:r>
              <a:rPr lang="el-GR" sz="2200" dirty="0" smtClean="0">
                <a:latin typeface="Calibri" panose="020F0502020204030204" pitchFamily="34" charset="0"/>
                <a:ea typeface="Calibri"/>
                <a:cs typeface="Times New Roman"/>
              </a:rPr>
              <a:t>.</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12</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Ορθογώνιο 13"/>
          <p:cNvSpPr/>
          <p:nvPr/>
        </p:nvSpPr>
        <p:spPr>
          <a:xfrm>
            <a:off x="611560" y="2852936"/>
            <a:ext cx="7695914" cy="3447098"/>
          </a:xfrm>
          <a:prstGeom prst="rect">
            <a:avLst/>
          </a:prstGeom>
        </p:spPr>
        <p:txBody>
          <a:bodyPr wrap="square">
            <a:spAutoFit/>
          </a:bodyPr>
          <a:lstStyle/>
          <a:p>
            <a:pPr algn="just"/>
            <a:r>
              <a:rPr lang="el-GR" sz="2200" dirty="0" smtClean="0">
                <a:solidFill>
                  <a:srgbClr val="000000"/>
                </a:solidFill>
                <a:latin typeface="Calibri" panose="020F0502020204030204" pitchFamily="34" charset="0"/>
              </a:rPr>
              <a:t>Οι </a:t>
            </a:r>
            <a:r>
              <a:rPr lang="el-GR" sz="2200" dirty="0">
                <a:solidFill>
                  <a:srgbClr val="000000"/>
                </a:solidFill>
                <a:latin typeface="Calibri" panose="020F0502020204030204" pitchFamily="34" charset="0"/>
              </a:rPr>
              <a:t>δαπάνες ταξιδιού και τα έξοδα στέγασης περιορίζονται </a:t>
            </a:r>
            <a:r>
              <a:rPr lang="el-GR" sz="2200" dirty="0" smtClean="0">
                <a:solidFill>
                  <a:srgbClr val="000000"/>
                </a:solidFill>
                <a:latin typeface="Calibri" panose="020F0502020204030204" pitchFamily="34" charset="0"/>
              </a:rPr>
              <a:t>σε </a:t>
            </a:r>
            <a:r>
              <a:rPr lang="el-GR" altLang="el-GR" sz="2200" b="1" dirty="0" smtClean="0">
                <a:solidFill>
                  <a:srgbClr val="000000"/>
                </a:solidFill>
                <a:latin typeface="Calibri" panose="020F0502020204030204" pitchFamily="34" charset="0"/>
              </a:rPr>
              <a:t>:</a:t>
            </a:r>
          </a:p>
          <a:p>
            <a:pPr algn="just"/>
            <a:endParaRPr lang="el-GR" altLang="el-GR" sz="2200" b="1" dirty="0" smtClean="0">
              <a:solidFill>
                <a:srgbClr val="000000"/>
              </a:solidFill>
              <a:latin typeface="Calibri" panose="020F0502020204030204" pitchFamily="34" charset="0"/>
            </a:endParaRPr>
          </a:p>
          <a:p>
            <a:pPr algn="just"/>
            <a:r>
              <a:rPr lang="el-GR" altLang="el-GR" sz="2200" dirty="0">
                <a:solidFill>
                  <a:srgbClr val="000000"/>
                </a:solidFill>
                <a:latin typeface="Calibri" panose="020F0502020204030204" pitchFamily="34" charset="0"/>
              </a:rPr>
              <a:t>α) έξοδα ταξιδιού (π.χ. εισιτήρια, ταξιδιωτική ασφάλεια, διανυθέντα χιλιόμετρα με αυτοκίνητο, διόδια και τέλη στάθμευσης</a:t>
            </a:r>
            <a:r>
              <a:rPr lang="el-GR" altLang="el-GR" sz="2200" dirty="0" smtClean="0">
                <a:solidFill>
                  <a:srgbClr val="000000"/>
                </a:solidFill>
                <a:latin typeface="Calibri" panose="020F0502020204030204" pitchFamily="34" charset="0"/>
              </a:rPr>
              <a:t>)</a:t>
            </a:r>
            <a:endParaRPr lang="el-GR" altLang="el-GR" sz="2200" dirty="0">
              <a:solidFill>
                <a:srgbClr val="000000"/>
              </a:solidFill>
              <a:latin typeface="Calibri" panose="020F0502020204030204" pitchFamily="34" charset="0"/>
            </a:endParaRPr>
          </a:p>
          <a:p>
            <a:pPr algn="just"/>
            <a:r>
              <a:rPr lang="el-GR" altLang="el-GR" sz="2200" dirty="0">
                <a:solidFill>
                  <a:srgbClr val="000000"/>
                </a:solidFill>
                <a:latin typeface="Calibri" panose="020F0502020204030204" pitchFamily="34" charset="0"/>
              </a:rPr>
              <a:t>β) τα έξοδα για </a:t>
            </a:r>
            <a:r>
              <a:rPr lang="el-GR" altLang="el-GR" sz="2200" dirty="0" smtClean="0">
                <a:solidFill>
                  <a:srgbClr val="000000"/>
                </a:solidFill>
                <a:latin typeface="Calibri" panose="020F0502020204030204" pitchFamily="34" charset="0"/>
              </a:rPr>
              <a:t>γεύματα</a:t>
            </a:r>
            <a:endParaRPr lang="el-GR" altLang="el-GR" sz="2200" dirty="0">
              <a:solidFill>
                <a:srgbClr val="000000"/>
              </a:solidFill>
              <a:latin typeface="Calibri" panose="020F0502020204030204" pitchFamily="34" charset="0"/>
            </a:endParaRPr>
          </a:p>
          <a:p>
            <a:pPr algn="just"/>
            <a:r>
              <a:rPr lang="el-GR" altLang="el-GR" sz="2200" dirty="0">
                <a:solidFill>
                  <a:srgbClr val="000000"/>
                </a:solidFill>
                <a:latin typeface="Calibri" panose="020F0502020204030204" pitchFamily="34" charset="0"/>
              </a:rPr>
              <a:t>γ) τα έξοδα </a:t>
            </a:r>
            <a:r>
              <a:rPr lang="el-GR" altLang="el-GR" sz="2200" dirty="0" smtClean="0">
                <a:solidFill>
                  <a:srgbClr val="000000"/>
                </a:solidFill>
                <a:latin typeface="Calibri" panose="020F0502020204030204" pitchFamily="34" charset="0"/>
              </a:rPr>
              <a:t>στέγασης </a:t>
            </a:r>
            <a:endParaRPr lang="el-GR" altLang="el-GR" sz="2200" dirty="0">
              <a:solidFill>
                <a:srgbClr val="000000"/>
              </a:solidFill>
              <a:latin typeface="Calibri" panose="020F0502020204030204" pitchFamily="34" charset="0"/>
            </a:endParaRPr>
          </a:p>
          <a:p>
            <a:pPr algn="just"/>
            <a:r>
              <a:rPr lang="el-GR" altLang="el-GR" sz="2200" dirty="0">
                <a:solidFill>
                  <a:srgbClr val="000000"/>
                </a:solidFill>
                <a:latin typeface="Calibri" panose="020F0502020204030204" pitchFamily="34" charset="0"/>
              </a:rPr>
              <a:t>δ) δαπάνες θεώρησης </a:t>
            </a:r>
            <a:r>
              <a:rPr lang="el-GR" altLang="el-GR" sz="2200" dirty="0" smtClean="0">
                <a:solidFill>
                  <a:srgbClr val="000000"/>
                </a:solidFill>
                <a:latin typeface="Calibri" panose="020F0502020204030204" pitchFamily="34" charset="0"/>
              </a:rPr>
              <a:t>διαβατηρίου</a:t>
            </a:r>
            <a:endParaRPr lang="el-GR" altLang="el-GR" sz="2200" dirty="0">
              <a:solidFill>
                <a:srgbClr val="000000"/>
              </a:solidFill>
              <a:latin typeface="Calibri" panose="020F0502020204030204" pitchFamily="34" charset="0"/>
            </a:endParaRPr>
          </a:p>
          <a:p>
            <a:pPr algn="just"/>
            <a:r>
              <a:rPr lang="el-GR" altLang="el-GR" sz="2200" dirty="0">
                <a:solidFill>
                  <a:srgbClr val="000000"/>
                </a:solidFill>
                <a:latin typeface="Calibri" panose="020F0502020204030204" pitchFamily="34" charset="0"/>
              </a:rPr>
              <a:t>ε) ημερήσιες αποζημιώσεις</a:t>
            </a:r>
          </a:p>
          <a:p>
            <a:pPr algn="just"/>
            <a:endParaRPr lang="el-GR" altLang="el-GR" sz="200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4081726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2791020"/>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dirty="0" smtClean="0">
                <a:latin typeface="Calibri" panose="020F0502020204030204" pitchFamily="34" charset="0"/>
                <a:ea typeface="Calibri"/>
                <a:cs typeface="Times New Roman"/>
              </a:rPr>
              <a:t>Τα </a:t>
            </a:r>
            <a:r>
              <a:rPr lang="el-GR" dirty="0">
                <a:latin typeface="Calibri" panose="020F0502020204030204" pitchFamily="34" charset="0"/>
                <a:ea typeface="Calibri"/>
                <a:cs typeface="Times New Roman"/>
              </a:rPr>
              <a:t>έξοδα ταξιδιού και στέγασης εξωτερικών εμπειρογνωμόνων και φορέων παροχής υπηρεσιών εμπίπτουν στην κατηγορία δαπανών «εξωτερική εμπειρογνωμοσύνη και </a:t>
            </a:r>
            <a:r>
              <a:rPr lang="el-GR" dirty="0" smtClean="0">
                <a:latin typeface="Calibri" panose="020F0502020204030204" pitchFamily="34" charset="0"/>
                <a:ea typeface="Calibri"/>
                <a:cs typeface="Times New Roman"/>
              </a:rPr>
              <a:t>παροχή υπηρεσιών».</a:t>
            </a:r>
            <a:endParaRPr lang="el-GR" dirty="0">
              <a:latin typeface="Calibri" panose="020F0502020204030204" pitchFamily="34" charset="0"/>
              <a:ea typeface="Calibri"/>
              <a:cs typeface="Times New Roman"/>
            </a:endParaRPr>
          </a:p>
          <a:p>
            <a:pPr algn="just">
              <a:lnSpc>
                <a:spcPct val="115000"/>
              </a:lnSpc>
              <a:spcAft>
                <a:spcPts val="1000"/>
              </a:spcAft>
            </a:pP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13</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48044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3513526"/>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sz="2000" dirty="0">
                <a:latin typeface="Calibri" panose="020F0502020204030204" pitchFamily="34" charset="0"/>
                <a:ea typeface="Calibri"/>
                <a:cs typeface="Times New Roman"/>
              </a:rPr>
              <a:t>Η </a:t>
            </a:r>
            <a:r>
              <a:rPr lang="el-GR" sz="2000" dirty="0" smtClean="0">
                <a:latin typeface="Calibri" panose="020F0502020204030204" pitchFamily="34" charset="0"/>
                <a:ea typeface="Calibri"/>
                <a:cs typeface="Times New Roman"/>
              </a:rPr>
              <a:t>Διαχειριστική Αρχή </a:t>
            </a:r>
            <a:r>
              <a:rPr lang="el-GR" sz="2000" dirty="0">
                <a:latin typeface="Calibri" panose="020F0502020204030204" pitchFamily="34" charset="0"/>
                <a:ea typeface="Calibri"/>
                <a:cs typeface="Times New Roman"/>
              </a:rPr>
              <a:t>μπορεί να αποδεχθεί ως επιλέξιμα τα έξοδα στέγασης και γευμάτων που λαμβάνονται σε εγκαταστάσεις που βρίσκονται εκτός του εντός Ένωσης μέρους της περιοχής του προγράμματος, σύμφωνα με το άρθρο 20 παράγραφος 2 του κανονισμού (ΕΕ) αριθ. 1299/2013. </a:t>
            </a: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sz="2000" dirty="0" smtClean="0">
                <a:latin typeface="Calibri" panose="020F0502020204030204" pitchFamily="34" charset="0"/>
                <a:ea typeface="Calibri"/>
                <a:cs typeface="Times New Roman"/>
              </a:rPr>
              <a:t>Αυτό </a:t>
            </a:r>
            <a:r>
              <a:rPr lang="el-GR" sz="2000" dirty="0">
                <a:latin typeface="Calibri" panose="020F0502020204030204" pitchFamily="34" charset="0"/>
                <a:ea typeface="Calibri"/>
                <a:cs typeface="Times New Roman"/>
              </a:rPr>
              <a:t>ισχύει επίσης για τις τοπικές δαπάνες μετακίνησης στον τόπο μιας εκδήλωσης ή μιας δράσης εκτός του εντός Ένωσης μέρους της περιοχής του </a:t>
            </a:r>
            <a:r>
              <a:rPr lang="el-GR" sz="2000" dirty="0" smtClean="0">
                <a:latin typeface="Calibri" panose="020F0502020204030204" pitchFamily="34" charset="0"/>
                <a:ea typeface="Calibri"/>
                <a:cs typeface="Times New Roman"/>
              </a:rPr>
              <a:t>προγράμματος.</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14</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42100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1718419"/>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ctr"/>
            <a:r>
              <a:rPr lang="el-GR" sz="2000" b="1" dirty="0" smtClean="0"/>
              <a:t>Κόστος διαμονής/διανυκτέρευσης</a:t>
            </a:r>
            <a:r>
              <a:rPr lang="el-GR" sz="2000" dirty="0" smtClean="0"/>
              <a:t> </a:t>
            </a:r>
            <a:r>
              <a:rPr lang="el-GR" sz="2000" b="1" dirty="0"/>
              <a:t>Ν. 4336/15</a:t>
            </a:r>
            <a:endParaRPr lang="en-GB" sz="2000" b="1" dirty="0"/>
          </a:p>
          <a:p>
            <a:pPr algn="just">
              <a:lnSpc>
                <a:spcPct val="115000"/>
              </a:lnSpc>
              <a:spcAft>
                <a:spcPts val="1000"/>
              </a:spcAft>
            </a:pPr>
            <a:endParaRPr lang="el-GR" sz="2000" dirty="0" smtClean="0">
              <a:latin typeface="Calibri" panose="020F0502020204030204" pitchFamily="34" charset="0"/>
            </a:endParaRPr>
          </a:p>
          <a:p>
            <a:pPr algn="just">
              <a:lnSpc>
                <a:spcPct val="115000"/>
              </a:lnSpc>
              <a:spcAft>
                <a:spcPts val="1000"/>
              </a:spcAft>
            </a:pPr>
            <a:endParaRPr lang="el-GR" sz="2000" dirty="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15</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Πίνακας 1"/>
          <p:cNvGraphicFramePr>
            <a:graphicFrameLocks noGrp="1"/>
          </p:cNvGraphicFramePr>
          <p:nvPr>
            <p:extLst>
              <p:ext uri="{D42A27DB-BD31-4B8C-83A1-F6EECF244321}">
                <p14:modId xmlns:p14="http://schemas.microsoft.com/office/powerpoint/2010/main" val="4012305094"/>
              </p:ext>
            </p:extLst>
          </p:nvPr>
        </p:nvGraphicFramePr>
        <p:xfrm>
          <a:off x="755576" y="2564904"/>
          <a:ext cx="7200800" cy="2736304"/>
        </p:xfrm>
        <a:graphic>
          <a:graphicData uri="http://schemas.openxmlformats.org/drawingml/2006/table">
            <a:tbl>
              <a:tblPr firstRow="1" firstCol="1" bandRow="1">
                <a:tableStyleId>{5C22544A-7EE6-4342-B048-85BDC9FD1C3A}</a:tableStyleId>
              </a:tblPr>
              <a:tblGrid>
                <a:gridCol w="2736304"/>
                <a:gridCol w="2088232"/>
                <a:gridCol w="2376264"/>
              </a:tblGrid>
              <a:tr h="684076">
                <a:tc>
                  <a:txBody>
                    <a:bodyPr/>
                    <a:lstStyle/>
                    <a:p>
                      <a:pPr>
                        <a:lnSpc>
                          <a:spcPct val="115000"/>
                        </a:lnSpc>
                        <a:spcAft>
                          <a:spcPts val="0"/>
                        </a:spcAft>
                      </a:pPr>
                      <a:r>
                        <a:rPr lang="el-GR" sz="2200" b="1" dirty="0">
                          <a:effectLst/>
                        </a:rPr>
                        <a:t>Κατηγορία χώρας</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dirty="0">
                          <a:effectLst/>
                        </a:rPr>
                        <a:t>Εσωτερικό</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Εξωτερικό</a:t>
                      </a:r>
                      <a:endParaRPr lang="en-GB" sz="2200" b="1">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l-GR" sz="2200" b="1">
                          <a:effectLst/>
                        </a:rPr>
                        <a:t> </a:t>
                      </a:r>
                      <a:endParaRPr lang="en-GB" sz="2200" b="1">
                        <a:effectLst/>
                        <a:latin typeface="Calibri"/>
                        <a:ea typeface="Calibri"/>
                        <a:cs typeface="Times New Roman"/>
                      </a:endParaRPr>
                    </a:p>
                  </a:txBody>
                  <a:tcPr marL="68580" marR="68580" marT="0" marB="0"/>
                </a:tc>
                <a:tc>
                  <a:txBody>
                    <a:bodyPr/>
                    <a:lstStyle/>
                    <a:p>
                      <a:pPr>
                        <a:lnSpc>
                          <a:spcPct val="115000"/>
                        </a:lnSpc>
                        <a:spcAft>
                          <a:spcPts val="0"/>
                        </a:spcAft>
                      </a:pPr>
                      <a:r>
                        <a:rPr lang="el-GR" sz="2200" b="1" dirty="0">
                          <a:effectLst/>
                        </a:rPr>
                        <a:t> </a:t>
                      </a:r>
                      <a:endParaRPr lang="en-GB" sz="2200" b="1" dirty="0">
                        <a:effectLst/>
                        <a:latin typeface="Calibri"/>
                        <a:ea typeface="Calibri"/>
                        <a:cs typeface="Times New Roman"/>
                      </a:endParaRPr>
                    </a:p>
                  </a:txBody>
                  <a:tcPr marL="68580" marR="68580" marT="0" marB="0"/>
                </a:tc>
                <a:tc>
                  <a:txBody>
                    <a:bodyPr/>
                    <a:lstStyle/>
                    <a:p>
                      <a:pPr>
                        <a:lnSpc>
                          <a:spcPct val="115000"/>
                        </a:lnSpc>
                        <a:spcAft>
                          <a:spcPts val="0"/>
                        </a:spcAft>
                      </a:pPr>
                      <a:r>
                        <a:rPr lang="el-GR" sz="2200" b="1">
                          <a:effectLst/>
                        </a:rPr>
                        <a:t> </a:t>
                      </a:r>
                      <a:endParaRPr lang="en-GB" sz="2200" b="1">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l-GR" sz="2200" b="1" dirty="0">
                          <a:effectLst/>
                        </a:rPr>
                        <a:t>Κατηγορία Ι:</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80</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220</a:t>
                      </a:r>
                      <a:endParaRPr lang="en-GB" sz="2200" b="1">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l-GR" sz="2200" b="1" dirty="0">
                          <a:effectLst/>
                        </a:rPr>
                        <a:t>Κατηγορία </a:t>
                      </a:r>
                      <a:r>
                        <a:rPr lang="el-GR" sz="2200" b="1" dirty="0" smtClean="0">
                          <a:effectLst/>
                        </a:rPr>
                        <a:t>ΙΙ:</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60</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dirty="0">
                          <a:effectLst/>
                        </a:rPr>
                        <a:t>160</a:t>
                      </a:r>
                      <a:endParaRPr lang="en-GB" sz="22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90482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00110"/>
          </a:xfrm>
          <a:prstGeom prst="rect">
            <a:avLst/>
          </a:prstGeom>
        </p:spPr>
        <p:txBody>
          <a:bodyPr wrap="square">
            <a:spAutoFit/>
          </a:bodyPr>
          <a:lstStyle/>
          <a:p>
            <a:pPr algn="ctr"/>
            <a:r>
              <a:rPr lang="el-GR" sz="2000" b="1" dirty="0" smtClean="0"/>
              <a:t>Ημερήσια </a:t>
            </a:r>
            <a:r>
              <a:rPr lang="el-GR" sz="2000" b="1" dirty="0" smtClean="0"/>
              <a:t>αποζημίωση</a:t>
            </a:r>
            <a:r>
              <a:rPr lang="el-GR" sz="2000" dirty="0" smtClean="0"/>
              <a:t> </a:t>
            </a:r>
            <a:r>
              <a:rPr lang="el-GR" sz="2000" b="1" dirty="0"/>
              <a:t>Ν. </a:t>
            </a:r>
            <a:r>
              <a:rPr lang="el-GR" sz="2000" b="1" dirty="0" smtClean="0"/>
              <a:t>4336/15</a:t>
            </a:r>
            <a:endParaRPr lang="en-GB" sz="2000" b="1" dirty="0"/>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16</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Πίνακας 1"/>
          <p:cNvGraphicFramePr>
            <a:graphicFrameLocks noGrp="1"/>
          </p:cNvGraphicFramePr>
          <p:nvPr>
            <p:extLst>
              <p:ext uri="{D42A27DB-BD31-4B8C-83A1-F6EECF244321}">
                <p14:modId xmlns:p14="http://schemas.microsoft.com/office/powerpoint/2010/main" val="2209521567"/>
              </p:ext>
            </p:extLst>
          </p:nvPr>
        </p:nvGraphicFramePr>
        <p:xfrm>
          <a:off x="1185529" y="1787959"/>
          <a:ext cx="6696742" cy="2448272"/>
        </p:xfrm>
        <a:graphic>
          <a:graphicData uri="http://schemas.openxmlformats.org/drawingml/2006/table">
            <a:tbl>
              <a:tblPr firstRow="1" firstCol="1" bandRow="1">
                <a:tableStyleId>{5C22544A-7EE6-4342-B048-85BDC9FD1C3A}</a:tableStyleId>
              </a:tblPr>
              <a:tblGrid>
                <a:gridCol w="2952327"/>
                <a:gridCol w="1368152"/>
                <a:gridCol w="1224136"/>
                <a:gridCol w="1152127"/>
              </a:tblGrid>
              <a:tr h="612068">
                <a:tc>
                  <a:txBody>
                    <a:bodyPr/>
                    <a:lstStyle/>
                    <a:p>
                      <a:pPr>
                        <a:lnSpc>
                          <a:spcPct val="115000"/>
                        </a:lnSpc>
                        <a:spcAft>
                          <a:spcPts val="0"/>
                        </a:spcAft>
                      </a:pPr>
                      <a:r>
                        <a:rPr lang="el-GR" sz="2200" b="1" dirty="0">
                          <a:effectLst/>
                        </a:rPr>
                        <a:t>Κατηγορία χώρας</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Α</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Β</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Γ</a:t>
                      </a:r>
                      <a:endParaRPr lang="en-GB" sz="2200" b="1">
                        <a:effectLst/>
                        <a:latin typeface="Calibri"/>
                        <a:ea typeface="Calibri"/>
                        <a:cs typeface="Times New Roman"/>
                      </a:endParaRPr>
                    </a:p>
                  </a:txBody>
                  <a:tcPr marL="68580" marR="68580" marT="0" marB="0"/>
                </a:tc>
              </a:tr>
              <a:tr h="612068">
                <a:tc>
                  <a:txBody>
                    <a:bodyPr/>
                    <a:lstStyle/>
                    <a:p>
                      <a:pPr>
                        <a:lnSpc>
                          <a:spcPct val="115000"/>
                        </a:lnSpc>
                        <a:spcAft>
                          <a:spcPts val="0"/>
                        </a:spcAft>
                      </a:pPr>
                      <a:r>
                        <a:rPr lang="el-GR" sz="2200" b="1" dirty="0">
                          <a:effectLst/>
                        </a:rPr>
                        <a:t> </a:t>
                      </a:r>
                      <a:endParaRPr lang="en-GB" sz="2200" b="1" dirty="0">
                        <a:effectLst/>
                        <a:latin typeface="Calibri"/>
                        <a:ea typeface="Calibri"/>
                        <a:cs typeface="Times New Roman"/>
                      </a:endParaRPr>
                    </a:p>
                  </a:txBody>
                  <a:tcPr marL="68580" marR="68580" marT="0" marB="0"/>
                </a:tc>
                <a:tc>
                  <a:txBody>
                    <a:bodyPr/>
                    <a:lstStyle/>
                    <a:p>
                      <a:pPr>
                        <a:lnSpc>
                          <a:spcPct val="115000"/>
                        </a:lnSpc>
                        <a:spcAft>
                          <a:spcPts val="0"/>
                        </a:spcAft>
                      </a:pPr>
                      <a:r>
                        <a:rPr lang="el-GR" sz="2200" b="1">
                          <a:effectLst/>
                        </a:rPr>
                        <a:t> </a:t>
                      </a:r>
                      <a:endParaRPr lang="en-GB" sz="2200" b="1">
                        <a:effectLst/>
                        <a:latin typeface="Calibri"/>
                        <a:ea typeface="Calibri"/>
                        <a:cs typeface="Times New Roman"/>
                      </a:endParaRPr>
                    </a:p>
                  </a:txBody>
                  <a:tcPr marL="68580" marR="68580" marT="0" marB="0"/>
                </a:tc>
                <a:tc>
                  <a:txBody>
                    <a:bodyPr/>
                    <a:lstStyle/>
                    <a:p>
                      <a:pPr>
                        <a:lnSpc>
                          <a:spcPct val="115000"/>
                        </a:lnSpc>
                        <a:spcAft>
                          <a:spcPts val="0"/>
                        </a:spcAft>
                      </a:pPr>
                      <a:r>
                        <a:rPr lang="el-GR" sz="2200" b="1">
                          <a:effectLst/>
                        </a:rPr>
                        <a:t> </a:t>
                      </a:r>
                      <a:endParaRPr lang="en-GB" sz="2200" b="1">
                        <a:effectLst/>
                        <a:latin typeface="Calibri"/>
                        <a:ea typeface="Calibri"/>
                        <a:cs typeface="Times New Roman"/>
                      </a:endParaRPr>
                    </a:p>
                  </a:txBody>
                  <a:tcPr marL="68580" marR="68580" marT="0" marB="0"/>
                </a:tc>
                <a:tc>
                  <a:txBody>
                    <a:bodyPr/>
                    <a:lstStyle/>
                    <a:p>
                      <a:pPr>
                        <a:lnSpc>
                          <a:spcPct val="115000"/>
                        </a:lnSpc>
                        <a:spcAft>
                          <a:spcPts val="0"/>
                        </a:spcAft>
                      </a:pPr>
                      <a:r>
                        <a:rPr lang="el-GR" sz="2200" b="1">
                          <a:effectLst/>
                        </a:rPr>
                        <a:t> </a:t>
                      </a:r>
                      <a:endParaRPr lang="en-GB" sz="2200" b="1">
                        <a:effectLst/>
                        <a:latin typeface="Calibri"/>
                        <a:ea typeface="Calibri"/>
                        <a:cs typeface="Times New Roman"/>
                      </a:endParaRPr>
                    </a:p>
                  </a:txBody>
                  <a:tcPr marL="68580" marR="68580" marT="0" marB="0"/>
                </a:tc>
              </a:tr>
              <a:tr h="612068">
                <a:tc>
                  <a:txBody>
                    <a:bodyPr/>
                    <a:lstStyle/>
                    <a:p>
                      <a:pPr>
                        <a:lnSpc>
                          <a:spcPct val="115000"/>
                        </a:lnSpc>
                        <a:spcAft>
                          <a:spcPts val="0"/>
                        </a:spcAft>
                      </a:pPr>
                      <a:r>
                        <a:rPr lang="el-GR" sz="2200" b="1">
                          <a:effectLst/>
                        </a:rPr>
                        <a:t>Κατηγορία Ι:</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100</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80</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60</a:t>
                      </a:r>
                      <a:endParaRPr lang="en-GB" sz="2200" b="1">
                        <a:effectLst/>
                        <a:latin typeface="Calibri"/>
                        <a:ea typeface="Calibri"/>
                        <a:cs typeface="Times New Roman"/>
                      </a:endParaRPr>
                    </a:p>
                  </a:txBody>
                  <a:tcPr marL="68580" marR="68580" marT="0" marB="0"/>
                </a:tc>
              </a:tr>
              <a:tr h="612068">
                <a:tc>
                  <a:txBody>
                    <a:bodyPr/>
                    <a:lstStyle/>
                    <a:p>
                      <a:pPr>
                        <a:lnSpc>
                          <a:spcPct val="115000"/>
                        </a:lnSpc>
                        <a:spcAft>
                          <a:spcPts val="0"/>
                        </a:spcAft>
                      </a:pPr>
                      <a:r>
                        <a:rPr lang="el-GR" sz="2200" b="1" dirty="0">
                          <a:effectLst/>
                        </a:rPr>
                        <a:t>Κατηγορία </a:t>
                      </a:r>
                      <a:r>
                        <a:rPr lang="el-GR" sz="2200" b="1" dirty="0" smtClean="0">
                          <a:effectLst/>
                        </a:rPr>
                        <a:t>ΙΙ:</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80</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a:effectLst/>
                        </a:rPr>
                        <a:t>60</a:t>
                      </a:r>
                      <a:endParaRPr lang="en-GB" sz="2200" b="1">
                        <a:effectLst/>
                        <a:latin typeface="Calibri"/>
                        <a:ea typeface="Calibri"/>
                        <a:cs typeface="Times New Roman"/>
                      </a:endParaRPr>
                    </a:p>
                  </a:txBody>
                  <a:tcPr marL="68580" marR="68580" marT="0" marB="0"/>
                </a:tc>
                <a:tc>
                  <a:txBody>
                    <a:bodyPr/>
                    <a:lstStyle/>
                    <a:p>
                      <a:pPr algn="ctr">
                        <a:lnSpc>
                          <a:spcPct val="115000"/>
                        </a:lnSpc>
                        <a:spcAft>
                          <a:spcPts val="0"/>
                        </a:spcAft>
                      </a:pPr>
                      <a:r>
                        <a:rPr lang="el-GR" sz="2200" b="1" dirty="0">
                          <a:effectLst/>
                        </a:rPr>
                        <a:t>50</a:t>
                      </a:r>
                      <a:endParaRPr lang="en-GB" sz="2200" b="1" dirty="0">
                        <a:effectLst/>
                        <a:latin typeface="Calibri"/>
                        <a:ea typeface="Calibri"/>
                        <a:cs typeface="Times New Roman"/>
                      </a:endParaRPr>
                    </a:p>
                  </a:txBody>
                  <a:tcPr marL="68580" marR="68580" marT="0" marB="0"/>
                </a:tc>
              </a:tr>
            </a:tbl>
          </a:graphicData>
        </a:graphic>
      </p:graphicFrame>
      <p:sp>
        <p:nvSpPr>
          <p:cNvPr id="13" name="Ορθογώνιο 12"/>
          <p:cNvSpPr/>
          <p:nvPr/>
        </p:nvSpPr>
        <p:spPr>
          <a:xfrm>
            <a:off x="611560" y="4365104"/>
            <a:ext cx="7560840" cy="1323439"/>
          </a:xfrm>
          <a:prstGeom prst="rect">
            <a:avLst/>
          </a:prstGeom>
        </p:spPr>
        <p:txBody>
          <a:bodyPr wrap="square">
            <a:spAutoFit/>
          </a:bodyPr>
          <a:lstStyle/>
          <a:p>
            <a:pPr algn="ctr"/>
            <a:r>
              <a:rPr lang="el-GR" sz="2000" b="1" dirty="0" smtClean="0"/>
              <a:t>Παραδείγματα των τριών κατηγοριών χωρών</a:t>
            </a:r>
          </a:p>
          <a:p>
            <a:pPr algn="ctr"/>
            <a:r>
              <a:rPr lang="el-GR" sz="2000" dirty="0" smtClean="0"/>
              <a:t>Α. Όλες οι χώρες της Δυτικής Ευρώπης</a:t>
            </a:r>
          </a:p>
          <a:p>
            <a:pPr algn="ctr"/>
            <a:r>
              <a:rPr lang="el-GR" sz="2000" dirty="0" smtClean="0"/>
              <a:t>Β . Αρμενία, Εσθονία, Λετον</a:t>
            </a:r>
            <a:r>
              <a:rPr lang="el-GR" sz="2000" dirty="0" smtClean="0"/>
              <a:t>ί</a:t>
            </a:r>
            <a:r>
              <a:rPr lang="el-GR" sz="2000" dirty="0" smtClean="0"/>
              <a:t>α, Ουγγαρία, Τουρκία, Τσεχία</a:t>
            </a:r>
          </a:p>
          <a:p>
            <a:pPr algn="ctr"/>
            <a:r>
              <a:rPr lang="el-GR" sz="2000" dirty="0" smtClean="0"/>
              <a:t>Γ. Αλβανία, Βουλγαρία, Π.Γ.Δ.Μ., Ρουμανία, Σερβία</a:t>
            </a:r>
            <a:endParaRPr lang="en-GB" sz="2000" dirty="0"/>
          </a:p>
        </p:txBody>
      </p:sp>
    </p:spTree>
    <p:extLst>
      <p:ext uri="{BB962C8B-B14F-4D97-AF65-F5344CB8AC3E}">
        <p14:creationId xmlns:p14="http://schemas.microsoft.com/office/powerpoint/2010/main" val="2644654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119076"/>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r>
              <a:rPr lang="el-GR" sz="2200" b="1" dirty="0" smtClean="0">
                <a:latin typeface="Calibri" panose="020F0502020204030204" pitchFamily="34" charset="0"/>
              </a:rPr>
              <a:t>Διαδοχικές μετακινήσεις</a:t>
            </a:r>
          </a:p>
          <a:p>
            <a:endParaRPr lang="el-GR" sz="2200" b="1" dirty="0" smtClean="0">
              <a:latin typeface="Calibri" panose="020F0502020204030204" pitchFamily="34" charset="0"/>
            </a:endParaRPr>
          </a:p>
          <a:p>
            <a:r>
              <a:rPr lang="el-GR" sz="2200" dirty="0" smtClean="0">
                <a:latin typeface="Calibri" panose="020F0502020204030204" pitchFamily="34" charset="0"/>
              </a:rPr>
              <a:t>Μετακίνηση από Θεσσαλονίκη (έδρα ΔΑ) </a:t>
            </a:r>
            <a:r>
              <a:rPr lang="el-GR" sz="2200" dirty="0">
                <a:latin typeface="Calibri" panose="020F0502020204030204" pitchFamily="34" charset="0"/>
              </a:rPr>
              <a:t>προς τον </a:t>
            </a:r>
            <a:r>
              <a:rPr lang="el-GR" sz="2200" dirty="0" smtClean="0">
                <a:latin typeface="Calibri" panose="020F0502020204030204" pitchFamily="34" charset="0"/>
              </a:rPr>
              <a:t>προορισμό Αλεξανδρούπολη και Ορεστιάδα. Έλεγχος έργου Α στην </a:t>
            </a:r>
            <a:r>
              <a:rPr lang="el-GR" sz="2200" dirty="0">
                <a:latin typeface="Calibri" panose="020F0502020204030204" pitchFamily="34" charset="0"/>
              </a:rPr>
              <a:t>Αλεξανδρούπολη </a:t>
            </a:r>
            <a:r>
              <a:rPr lang="el-GR" sz="2200" dirty="0" smtClean="0">
                <a:latin typeface="Calibri" panose="020F0502020204030204" pitchFamily="34" charset="0"/>
              </a:rPr>
              <a:t>που είναι ενταγμένο στο </a:t>
            </a:r>
            <a:r>
              <a:rPr lang="el-GR" sz="2200" dirty="0">
                <a:latin typeface="Calibri" panose="020F0502020204030204" pitchFamily="34" charset="0"/>
              </a:rPr>
              <a:t>Πρόγραμμα</a:t>
            </a:r>
            <a:r>
              <a:rPr lang="el-GR" sz="2200" dirty="0" smtClean="0">
                <a:latin typeface="Calibri" panose="020F0502020204030204" pitchFamily="34" charset="0"/>
              </a:rPr>
              <a:t> Ελλάδα-Βουλγαρία 2014-20. </a:t>
            </a:r>
          </a:p>
          <a:p>
            <a:r>
              <a:rPr lang="el-GR" sz="2200" dirty="0" smtClean="0">
                <a:latin typeface="Calibri" panose="020F0502020204030204" pitchFamily="34" charset="0"/>
              </a:rPr>
              <a:t>Κατόπιν, μετακίνηση και έλεγχος έργου Β στην </a:t>
            </a:r>
            <a:r>
              <a:rPr lang="el-GR" sz="2200" dirty="0">
                <a:latin typeface="Calibri" panose="020F0502020204030204" pitchFamily="34" charset="0"/>
              </a:rPr>
              <a:t>Ορεστιάδα που είναι ενταγμένο στο Πρόγραμμα </a:t>
            </a:r>
            <a:r>
              <a:rPr lang="el-GR" sz="2200" dirty="0" smtClean="0">
                <a:latin typeface="Calibri" panose="020F0502020204030204" pitchFamily="34" charset="0"/>
              </a:rPr>
              <a:t>Βαλκανική-Μεσόγειος 2014-20.  </a:t>
            </a:r>
            <a:endParaRPr lang="en-GB" sz="2200" b="1" dirty="0">
              <a:latin typeface="Calibri" panose="020F0502020204030204" pitchFamily="34" charset="0"/>
            </a:endParaRPr>
          </a:p>
          <a:p>
            <a:pPr algn="just">
              <a:lnSpc>
                <a:spcPct val="115000"/>
              </a:lnSpc>
              <a:spcAft>
                <a:spcPts val="1000"/>
              </a:spcAft>
            </a:pPr>
            <a:endParaRPr lang="el-GR" sz="2000" dirty="0" smtClean="0">
              <a:latin typeface="Calibri" panose="020F0502020204030204" pitchFamily="34" charset="0"/>
            </a:endParaRPr>
          </a:p>
          <a:p>
            <a:pPr algn="just">
              <a:lnSpc>
                <a:spcPct val="115000"/>
              </a:lnSpc>
              <a:spcAft>
                <a:spcPts val="1000"/>
              </a:spcAft>
            </a:pPr>
            <a:endParaRPr lang="el-GR" sz="2000" dirty="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17</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78924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5186035"/>
          </a:xfrm>
          <a:prstGeom prst="rect">
            <a:avLst/>
          </a:prstGeom>
        </p:spPr>
        <p:txBody>
          <a:bodyPr wrap="square">
            <a:spAutoFit/>
          </a:bodyPr>
          <a:lstStyle/>
          <a:p>
            <a:r>
              <a:rPr lang="el-GR" sz="2200" b="1" dirty="0" smtClean="0">
                <a:latin typeface="Calibri" panose="020F0502020204030204" pitchFamily="34" charset="0"/>
              </a:rPr>
              <a:t>Διαδοχικές μετακινήσεις</a:t>
            </a:r>
          </a:p>
          <a:p>
            <a:endParaRPr lang="el-GR" sz="2200" b="1" dirty="0" smtClean="0">
              <a:latin typeface="Calibri" panose="020F0502020204030204" pitchFamily="34" charset="0"/>
            </a:endParaRPr>
          </a:p>
          <a:p>
            <a:r>
              <a:rPr lang="el-GR" sz="2200" dirty="0" smtClean="0">
                <a:latin typeface="Calibri" panose="020F0502020204030204" pitchFamily="34" charset="0"/>
              </a:rPr>
              <a:t>1</a:t>
            </a:r>
            <a:r>
              <a:rPr lang="el-GR" sz="2200" baseline="30000" dirty="0" smtClean="0">
                <a:latin typeface="Calibri" panose="020F0502020204030204" pitchFamily="34" charset="0"/>
              </a:rPr>
              <a:t>η</a:t>
            </a:r>
            <a:r>
              <a:rPr lang="el-GR" sz="2200" dirty="0" smtClean="0">
                <a:latin typeface="Calibri" panose="020F0502020204030204" pitchFamily="34" charset="0"/>
              </a:rPr>
              <a:t> ημέρα. Μετακίνηση από Θεσσαλονίκη (έδρα ΔΑ) </a:t>
            </a:r>
            <a:r>
              <a:rPr lang="el-GR" sz="2200" dirty="0">
                <a:latin typeface="Calibri" panose="020F0502020204030204" pitchFamily="34" charset="0"/>
              </a:rPr>
              <a:t>προς </a:t>
            </a:r>
            <a:r>
              <a:rPr lang="el-GR" sz="2200" dirty="0" smtClean="0">
                <a:latin typeface="Calibri" panose="020F0502020204030204" pitchFamily="34" charset="0"/>
              </a:rPr>
              <a:t> Αλεξανδρούπολη</a:t>
            </a:r>
            <a:r>
              <a:rPr lang="en-US" sz="2200" dirty="0" smtClean="0">
                <a:latin typeface="Calibri" panose="020F0502020204030204" pitchFamily="34" charset="0"/>
              </a:rPr>
              <a:t> (per diem)</a:t>
            </a:r>
            <a:r>
              <a:rPr lang="el-GR" sz="2200" dirty="0" smtClean="0">
                <a:latin typeface="Calibri" panose="020F0502020204030204" pitchFamily="34" charset="0"/>
              </a:rPr>
              <a:t>.</a:t>
            </a:r>
          </a:p>
          <a:p>
            <a:r>
              <a:rPr lang="el-GR" sz="2200" dirty="0" smtClean="0">
                <a:latin typeface="Calibri" panose="020F0502020204030204" pitchFamily="34" charset="0"/>
              </a:rPr>
              <a:t>2</a:t>
            </a:r>
            <a:r>
              <a:rPr lang="el-GR" sz="2200" baseline="30000" dirty="0" smtClean="0">
                <a:latin typeface="Calibri" panose="020F0502020204030204" pitchFamily="34" charset="0"/>
              </a:rPr>
              <a:t>η</a:t>
            </a:r>
            <a:r>
              <a:rPr lang="el-GR" sz="2200" dirty="0" smtClean="0">
                <a:latin typeface="Calibri" panose="020F0502020204030204" pitchFamily="34" charset="0"/>
              </a:rPr>
              <a:t> ημέρα. Έλεγχος </a:t>
            </a:r>
            <a:r>
              <a:rPr lang="el-GR" sz="2200" dirty="0">
                <a:latin typeface="Calibri" panose="020F0502020204030204" pitchFamily="34" charset="0"/>
              </a:rPr>
              <a:t>έργου Α στην Αλεξανδρούπολη </a:t>
            </a:r>
            <a:r>
              <a:rPr lang="el-GR" sz="2200" dirty="0" smtClean="0">
                <a:latin typeface="Calibri" panose="020F0502020204030204" pitchFamily="34" charset="0"/>
              </a:rPr>
              <a:t>στην έδρα του δικαιούχου και στο πεδίο</a:t>
            </a:r>
            <a:r>
              <a:rPr lang="en-US" sz="2200" dirty="0" smtClean="0">
                <a:latin typeface="Calibri" panose="020F0502020204030204" pitchFamily="34" charset="0"/>
              </a:rPr>
              <a:t> </a:t>
            </a:r>
            <a:r>
              <a:rPr lang="en-US" sz="2200" dirty="0">
                <a:latin typeface="Calibri" panose="020F0502020204030204" pitchFamily="34" charset="0"/>
              </a:rPr>
              <a:t>(per diem</a:t>
            </a:r>
            <a:r>
              <a:rPr lang="en-US" sz="2200" dirty="0" smtClean="0">
                <a:latin typeface="Calibri" panose="020F0502020204030204" pitchFamily="34" charset="0"/>
              </a:rPr>
              <a:t>).</a:t>
            </a:r>
            <a:r>
              <a:rPr lang="el-GR" sz="2200" dirty="0" smtClean="0">
                <a:latin typeface="Calibri" panose="020F0502020204030204" pitchFamily="34" charset="0"/>
              </a:rPr>
              <a:t> Διανυκτέρευση στην Αλεξανδρούπολη.</a:t>
            </a:r>
          </a:p>
          <a:p>
            <a:r>
              <a:rPr lang="el-GR" sz="2200" dirty="0" smtClean="0">
                <a:latin typeface="Calibri" panose="020F0502020204030204" pitchFamily="34" charset="0"/>
              </a:rPr>
              <a:t>3</a:t>
            </a:r>
            <a:r>
              <a:rPr lang="el-GR" sz="2200" baseline="30000" dirty="0" smtClean="0">
                <a:latin typeface="Calibri" panose="020F0502020204030204" pitchFamily="34" charset="0"/>
              </a:rPr>
              <a:t>η</a:t>
            </a:r>
            <a:r>
              <a:rPr lang="el-GR" sz="2200" dirty="0" smtClean="0">
                <a:latin typeface="Calibri" panose="020F0502020204030204" pitchFamily="34" charset="0"/>
              </a:rPr>
              <a:t> ημέρα. </a:t>
            </a:r>
            <a:r>
              <a:rPr lang="el-GR" sz="2200" dirty="0">
                <a:latin typeface="Calibri" panose="020F0502020204030204" pitchFamily="34" charset="0"/>
              </a:rPr>
              <a:t>Μετακίνηση από</a:t>
            </a:r>
            <a:r>
              <a:rPr lang="el-GR" sz="2200" dirty="0" smtClean="0">
                <a:latin typeface="Calibri" panose="020F0502020204030204" pitchFamily="34" charset="0"/>
              </a:rPr>
              <a:t> </a:t>
            </a:r>
            <a:r>
              <a:rPr lang="el-GR" sz="2200" dirty="0">
                <a:latin typeface="Calibri" panose="020F0502020204030204" pitchFamily="34" charset="0"/>
              </a:rPr>
              <a:t>Αλεξανδρούπολη </a:t>
            </a:r>
            <a:r>
              <a:rPr lang="el-GR" sz="2200" dirty="0" smtClean="0">
                <a:latin typeface="Calibri" panose="020F0502020204030204" pitchFamily="34" charset="0"/>
              </a:rPr>
              <a:t>προς Ορεστιάδα </a:t>
            </a:r>
            <a:r>
              <a:rPr lang="en-US" sz="2200" dirty="0">
                <a:latin typeface="Calibri" panose="020F0502020204030204" pitchFamily="34" charset="0"/>
              </a:rPr>
              <a:t>(per diem)</a:t>
            </a:r>
            <a:r>
              <a:rPr lang="el-GR" sz="2200" dirty="0" smtClean="0">
                <a:latin typeface="Calibri" panose="020F0502020204030204" pitchFamily="34" charset="0"/>
              </a:rPr>
              <a:t>. </a:t>
            </a:r>
          </a:p>
          <a:p>
            <a:r>
              <a:rPr lang="el-GR" sz="2200" dirty="0" smtClean="0">
                <a:latin typeface="Calibri" panose="020F0502020204030204" pitchFamily="34" charset="0"/>
              </a:rPr>
              <a:t>4</a:t>
            </a:r>
            <a:r>
              <a:rPr lang="el-GR" sz="2200" baseline="30000" dirty="0" smtClean="0">
                <a:latin typeface="Calibri" panose="020F0502020204030204" pitchFamily="34" charset="0"/>
              </a:rPr>
              <a:t>η</a:t>
            </a:r>
            <a:r>
              <a:rPr lang="el-GR" sz="2200" dirty="0" smtClean="0">
                <a:latin typeface="Calibri" panose="020F0502020204030204" pitchFamily="34" charset="0"/>
              </a:rPr>
              <a:t> ημέρα. </a:t>
            </a:r>
            <a:r>
              <a:rPr lang="el-GR" sz="2200" dirty="0">
                <a:latin typeface="Calibri" panose="020F0502020204030204" pitchFamily="34" charset="0"/>
              </a:rPr>
              <a:t>Έλεγχος έργου </a:t>
            </a:r>
            <a:r>
              <a:rPr lang="el-GR" sz="2200" dirty="0" smtClean="0">
                <a:latin typeface="Calibri" panose="020F0502020204030204" pitchFamily="34" charset="0"/>
              </a:rPr>
              <a:t>Β </a:t>
            </a:r>
            <a:r>
              <a:rPr lang="el-GR" sz="2200" dirty="0">
                <a:latin typeface="Calibri" panose="020F0502020204030204" pitchFamily="34" charset="0"/>
              </a:rPr>
              <a:t>στην </a:t>
            </a:r>
            <a:r>
              <a:rPr lang="el-GR" sz="2200" dirty="0" smtClean="0">
                <a:latin typeface="Calibri" panose="020F0502020204030204" pitchFamily="34" charset="0"/>
              </a:rPr>
              <a:t>Ορεστιάδα, στην έδρα του δικαιούχου </a:t>
            </a:r>
            <a:r>
              <a:rPr lang="el-GR" sz="2200" dirty="0">
                <a:latin typeface="Calibri" panose="020F0502020204030204" pitchFamily="34" charset="0"/>
              </a:rPr>
              <a:t>και </a:t>
            </a:r>
            <a:r>
              <a:rPr lang="el-GR" sz="2200" dirty="0" smtClean="0">
                <a:latin typeface="Calibri" panose="020F0502020204030204" pitchFamily="34" charset="0"/>
              </a:rPr>
              <a:t>στο πεδίο</a:t>
            </a:r>
            <a:r>
              <a:rPr lang="en-US" sz="2200" dirty="0" smtClean="0">
                <a:latin typeface="Calibri" panose="020F0502020204030204" pitchFamily="34" charset="0"/>
              </a:rPr>
              <a:t> </a:t>
            </a:r>
            <a:r>
              <a:rPr lang="el-GR" sz="2200" dirty="0" smtClean="0">
                <a:latin typeface="Calibri" panose="020F0502020204030204" pitchFamily="34" charset="0"/>
              </a:rPr>
              <a:t>(</a:t>
            </a:r>
            <a:r>
              <a:rPr lang="en-US" sz="2200" dirty="0" smtClean="0">
                <a:latin typeface="Calibri" panose="020F0502020204030204" pitchFamily="34" charset="0"/>
              </a:rPr>
              <a:t>per </a:t>
            </a:r>
            <a:r>
              <a:rPr lang="en-US" sz="2200" dirty="0">
                <a:latin typeface="Calibri" panose="020F0502020204030204" pitchFamily="34" charset="0"/>
              </a:rPr>
              <a:t>diem)</a:t>
            </a:r>
            <a:r>
              <a:rPr lang="el-GR" sz="2200" dirty="0">
                <a:latin typeface="Calibri" panose="020F0502020204030204" pitchFamily="34" charset="0"/>
              </a:rPr>
              <a:t>. Διανυκτέρευση </a:t>
            </a:r>
            <a:r>
              <a:rPr lang="el-GR" sz="2200">
                <a:latin typeface="Calibri" panose="020F0502020204030204" pitchFamily="34" charset="0"/>
              </a:rPr>
              <a:t>στην </a:t>
            </a:r>
            <a:r>
              <a:rPr lang="el-GR" sz="2200" smtClean="0">
                <a:latin typeface="Calibri" panose="020F0502020204030204" pitchFamily="34" charset="0"/>
              </a:rPr>
              <a:t>Ορεστιάδα.</a:t>
            </a:r>
            <a:endParaRPr lang="el-GR" sz="2200" dirty="0" smtClean="0">
              <a:latin typeface="Calibri" panose="020F0502020204030204" pitchFamily="34" charset="0"/>
            </a:endParaRPr>
          </a:p>
          <a:p>
            <a:r>
              <a:rPr lang="el-GR" sz="2200" dirty="0" smtClean="0">
                <a:latin typeface="Calibri" panose="020F0502020204030204" pitchFamily="34" charset="0"/>
              </a:rPr>
              <a:t>5</a:t>
            </a:r>
            <a:r>
              <a:rPr lang="el-GR" sz="2200" baseline="30000" dirty="0" smtClean="0">
                <a:latin typeface="Calibri" panose="020F0502020204030204" pitchFamily="34" charset="0"/>
              </a:rPr>
              <a:t>η</a:t>
            </a:r>
            <a:r>
              <a:rPr lang="el-GR" sz="2200" dirty="0" smtClean="0">
                <a:latin typeface="Calibri" panose="020F0502020204030204" pitchFamily="34" charset="0"/>
              </a:rPr>
              <a:t> ημέρα</a:t>
            </a:r>
            <a:r>
              <a:rPr lang="en-US" sz="2200" dirty="0" smtClean="0">
                <a:latin typeface="Calibri" panose="020F0502020204030204" pitchFamily="34" charset="0"/>
              </a:rPr>
              <a:t>.</a:t>
            </a:r>
            <a:r>
              <a:rPr lang="el-GR" sz="2200" dirty="0" smtClean="0">
                <a:latin typeface="Calibri" panose="020F0502020204030204" pitchFamily="34" charset="0"/>
              </a:rPr>
              <a:t> </a:t>
            </a:r>
            <a:r>
              <a:rPr lang="el-GR" sz="2200" dirty="0">
                <a:latin typeface="Calibri" panose="020F0502020204030204" pitchFamily="34" charset="0"/>
              </a:rPr>
              <a:t>Ε</a:t>
            </a:r>
            <a:r>
              <a:rPr lang="el-GR" sz="2200" dirty="0" smtClean="0">
                <a:latin typeface="Calibri" panose="020F0502020204030204" pitchFamily="34" charset="0"/>
              </a:rPr>
              <a:t>πιστροφή </a:t>
            </a:r>
            <a:r>
              <a:rPr lang="el-GR" sz="2200" dirty="0">
                <a:latin typeface="Calibri" panose="020F0502020204030204" pitchFamily="34" charset="0"/>
              </a:rPr>
              <a:t>στην έδρα της </a:t>
            </a:r>
            <a:r>
              <a:rPr lang="el-GR" sz="2200" dirty="0" smtClean="0">
                <a:latin typeface="Calibri" panose="020F0502020204030204" pitchFamily="34" charset="0"/>
              </a:rPr>
              <a:t>ΔΑ</a:t>
            </a:r>
            <a:r>
              <a:rPr lang="en-US" sz="2200" dirty="0" smtClean="0">
                <a:latin typeface="Calibri" panose="020F0502020204030204" pitchFamily="34" charset="0"/>
              </a:rPr>
              <a:t>. </a:t>
            </a:r>
            <a:r>
              <a:rPr lang="el-GR" sz="2200" dirty="0">
                <a:latin typeface="Calibri" panose="020F0502020204030204" pitchFamily="34" charset="0"/>
              </a:rPr>
              <a:t>Δεν </a:t>
            </a:r>
            <a:r>
              <a:rPr lang="el-GR" sz="2200" dirty="0" smtClean="0">
                <a:latin typeface="Calibri" panose="020F0502020204030204" pitchFamily="34" charset="0"/>
              </a:rPr>
              <a:t>δίδεται ημερήσια αποζημίωση.  </a:t>
            </a:r>
            <a:endParaRPr lang="en-GB" sz="2200" b="1" dirty="0">
              <a:latin typeface="Calibri" panose="020F0502020204030204" pitchFamily="34" charset="0"/>
            </a:endParaRPr>
          </a:p>
          <a:p>
            <a:pPr algn="just">
              <a:lnSpc>
                <a:spcPct val="115000"/>
              </a:lnSpc>
              <a:spcAft>
                <a:spcPts val="1000"/>
              </a:spcAft>
            </a:pPr>
            <a:endParaRPr lang="el-GR" sz="20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18</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07718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74700"/>
            <a:ext cx="9144000" cy="6083299"/>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99592" y="1772816"/>
            <a:ext cx="7488832" cy="3662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UNIT C “VERIFICATION OF EXPENDITURES”</a:t>
            </a:r>
            <a:endParaRPr lang="el-GR"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r>
              <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rPr>
              <a:t>MANAGING AUTHORITY OF EUROPEAN TERRITORIAL </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COOPERATION PROGRAMMES</a:t>
            </a:r>
            <a:endPar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endParaRPr lang="el-GR" sz="1600" dirty="0" smtClean="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Tel: +30 2310 </a:t>
            </a:r>
            <a:r>
              <a:rPr lang="en-US" sz="1600" dirty="0" smtClean="0">
                <a:solidFill>
                  <a:srgbClr val="002060"/>
                </a:solidFill>
                <a:latin typeface="Calibri" pitchFamily="34" charset="0"/>
                <a:cs typeface="Calibri" pitchFamily="34" charset="0"/>
              </a:rPr>
              <a:t>469 600,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620,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614, 469 622</a:t>
            </a:r>
            <a:endParaRPr lang="en-US"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Fax:+30 2310 </a:t>
            </a:r>
            <a:r>
              <a:rPr lang="en-US" sz="1600" dirty="0" smtClean="0">
                <a:solidFill>
                  <a:srgbClr val="002060"/>
                </a:solidFill>
                <a:latin typeface="Calibri" pitchFamily="34" charset="0"/>
                <a:cs typeface="Calibri" pitchFamily="34" charset="0"/>
              </a:rPr>
              <a:t>469 602</a:t>
            </a:r>
            <a:endParaRPr lang="en-US" sz="1600" dirty="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e-mails: </a:t>
            </a:r>
            <a:r>
              <a:rPr lang="en-US" sz="1600" dirty="0" smtClean="0">
                <a:solidFill>
                  <a:srgbClr val="002060"/>
                </a:solidFill>
                <a:latin typeface="Calibri" pitchFamily="34" charset="0"/>
                <a:cs typeface="Calibri" pitchFamily="34" charset="0"/>
                <a:hlinkClick r:id="rId2"/>
              </a:rPr>
              <a:t>kxristodoulou@mou.gr</a:t>
            </a:r>
            <a:r>
              <a:rPr lang="en-US" sz="1600" dirty="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3"/>
              </a:rPr>
              <a:t>dkaravatos@mou.gr,  </a:t>
            </a:r>
            <a:r>
              <a:rPr lang="en-US" sz="1600" dirty="0" smtClean="0">
                <a:solidFill>
                  <a:srgbClr val="002060"/>
                </a:solidFill>
                <a:latin typeface="Calibri" pitchFamily="34" charset="0"/>
                <a:cs typeface="Calibri" pitchFamily="34" charset="0"/>
                <a:hlinkClick r:id="rId4"/>
              </a:rPr>
              <a:t>tsalonidis@mou.gr</a:t>
            </a: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p:txBody>
      </p:sp>
      <p:pic>
        <p:nvPicPr>
          <p:cNvPr id="17" name="Picture 6" descr="http://www.kentwideds.org/images/inf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2420888"/>
            <a:ext cx="973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a:ln>
            <a:solidFill>
              <a:schemeClr val="accent1"/>
            </a:solidFill>
          </a:ln>
        </p:spPr>
        <p:txBody>
          <a:bodyPr/>
          <a:lstStyle/>
          <a:p>
            <a:pPr>
              <a:defRPr/>
            </a:pPr>
            <a:fld id="{5025BB34-D628-4483-9EDC-A66C02E3B2B6}" type="slidenum">
              <a:rPr lang="en-US" sz="1100" smtClean="0">
                <a:solidFill>
                  <a:srgbClr val="000000"/>
                </a:solidFill>
              </a:rPr>
              <a:pPr>
                <a:defRPr/>
              </a:pPr>
              <a:t>19</a:t>
            </a:fld>
            <a:endParaRPr lang="en-US" dirty="0">
              <a:solidFill>
                <a:srgbClr val="000000"/>
              </a:solidFill>
            </a:endParaRPr>
          </a:p>
        </p:txBody>
      </p:sp>
      <p:pic>
        <p:nvPicPr>
          <p:cNvPr id="9" name="Picture 8" descr="http://tresinstantes.com/wp-content/uploads/2014/05/Inf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3011" y="1809130"/>
            <a:ext cx="2399781" cy="179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86500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 </a:t>
            </a:r>
            <a:endParaRPr lang="el-GR" altLang="el-GR" sz="2200" b="1" dirty="0">
              <a:solidFill>
                <a:srgbClr val="0F4F8F"/>
              </a:solidFill>
            </a:endParaRPr>
          </a:p>
        </p:txBody>
      </p:sp>
      <p:sp>
        <p:nvSpPr>
          <p:cNvPr id="3" name="Ορθογώνιο 2"/>
          <p:cNvSpPr/>
          <p:nvPr/>
        </p:nvSpPr>
        <p:spPr>
          <a:xfrm>
            <a:off x="683568" y="1844824"/>
            <a:ext cx="8003232" cy="4272965"/>
          </a:xfrm>
          <a:prstGeom prst="rect">
            <a:avLst/>
          </a:prstGeom>
        </p:spPr>
        <p:txBody>
          <a:bodyPr wrap="square">
            <a:spAutoFit/>
          </a:bodyPr>
          <a:lstStyle/>
          <a:p>
            <a:pPr>
              <a:lnSpc>
                <a:spcPct val="115000"/>
              </a:lnSpc>
              <a:spcAft>
                <a:spcPts val="1000"/>
              </a:spcAft>
            </a:pPr>
            <a:r>
              <a:rPr lang="el-GR" sz="2000" b="1" dirty="0" smtClean="0">
                <a:latin typeface="Calibri"/>
                <a:ea typeface="Calibri"/>
                <a:cs typeface="Times New Roman"/>
              </a:rPr>
              <a:t>Δαπάνες </a:t>
            </a:r>
            <a:r>
              <a:rPr lang="el-GR" sz="2000" b="1" dirty="0" smtClean="0">
                <a:latin typeface="Calibri"/>
                <a:ea typeface="Calibri"/>
                <a:cs typeface="Times New Roman"/>
              </a:rPr>
              <a:t>ταξιδίων</a:t>
            </a:r>
            <a:r>
              <a:rPr lang="el-GR" sz="2000" b="1" dirty="0">
                <a:latin typeface="Calibri"/>
                <a:ea typeface="Calibri"/>
                <a:cs typeface="Times New Roman"/>
              </a:rPr>
              <a:t>, μετακινήσεων και διαμονής και δαπάνες συναντήσεων</a:t>
            </a:r>
            <a:endParaRPr lang="en-GB" sz="2000" dirty="0">
              <a:latin typeface="Calibri"/>
              <a:ea typeface="Calibri"/>
              <a:cs typeface="Times New Roman"/>
            </a:endParaRPr>
          </a:p>
          <a:p>
            <a:pPr>
              <a:lnSpc>
                <a:spcPct val="115000"/>
              </a:lnSpc>
              <a:spcAft>
                <a:spcPts val="1000"/>
              </a:spcAft>
            </a:pPr>
            <a:r>
              <a:rPr lang="el-GR" sz="2000" dirty="0">
                <a:latin typeface="Calibri"/>
                <a:ea typeface="Calibri"/>
                <a:cs typeface="Times New Roman"/>
              </a:rPr>
              <a:t> </a:t>
            </a:r>
            <a:r>
              <a:rPr lang="el-GR" sz="2000" dirty="0" smtClean="0">
                <a:latin typeface="Calibri"/>
                <a:ea typeface="Calibri"/>
                <a:cs typeface="Times New Roman"/>
              </a:rPr>
              <a:t>Αφορούν </a:t>
            </a:r>
            <a:r>
              <a:rPr lang="el-GR" sz="2000" dirty="0">
                <a:latin typeface="Calibri"/>
                <a:ea typeface="Calibri"/>
                <a:cs typeface="Times New Roman"/>
              </a:rPr>
              <a:t>δαπάνες ταξιδιών, μετακινήσεων και διαμονής του  προσωπικού που συμμετέχει στην ομάδα </a:t>
            </a:r>
            <a:r>
              <a:rPr lang="el-GR" sz="2000" dirty="0" smtClean="0">
                <a:latin typeface="Calibri"/>
                <a:ea typeface="Calibri"/>
                <a:cs typeface="Times New Roman"/>
              </a:rPr>
              <a:t>έργου,  </a:t>
            </a:r>
            <a:r>
              <a:rPr lang="el-GR" sz="2000" dirty="0">
                <a:latin typeface="Calibri"/>
                <a:ea typeface="Calibri"/>
                <a:cs typeface="Times New Roman"/>
              </a:rPr>
              <a:t>τα ταξίδια προβλέπονται στην εγκεκριμένη </a:t>
            </a:r>
            <a:r>
              <a:rPr lang="el-GR" sz="2000" dirty="0" smtClean="0">
                <a:latin typeface="Calibri"/>
                <a:ea typeface="Calibri"/>
                <a:cs typeface="Times New Roman"/>
              </a:rPr>
              <a:t>πρόταση</a:t>
            </a:r>
            <a:r>
              <a:rPr lang="el-GR" sz="2000" dirty="0" smtClean="0">
                <a:latin typeface="Calibri"/>
                <a:ea typeface="Calibri"/>
                <a:cs typeface="Times New Roman"/>
              </a:rPr>
              <a:t>.</a:t>
            </a:r>
          </a:p>
          <a:p>
            <a:endParaRPr lang="el-GR" sz="2000" u="sng" dirty="0" smtClean="0">
              <a:latin typeface="Calibri" panose="020F0502020204030204" pitchFamily="34" charset="0"/>
            </a:endParaRPr>
          </a:p>
          <a:p>
            <a:r>
              <a:rPr lang="el-GR" sz="2000" u="sng" dirty="0" smtClean="0">
                <a:latin typeface="Calibri" panose="020F0502020204030204" pitchFamily="34" charset="0"/>
              </a:rPr>
              <a:t>Ελληνική </a:t>
            </a:r>
            <a:r>
              <a:rPr lang="el-GR" sz="2000" u="sng" dirty="0">
                <a:latin typeface="Calibri" panose="020F0502020204030204" pitchFamily="34" charset="0"/>
              </a:rPr>
              <a:t>νομοθεσία μετακινήσεων</a:t>
            </a:r>
            <a:r>
              <a:rPr lang="el-GR" sz="2000" dirty="0">
                <a:latin typeface="Calibri" panose="020F0502020204030204" pitchFamily="34" charset="0"/>
              </a:rPr>
              <a:t>:</a:t>
            </a:r>
          </a:p>
          <a:p>
            <a:pPr marL="457200" indent="-457200">
              <a:buAutoNum type="arabicPeriod"/>
            </a:pPr>
            <a:r>
              <a:rPr lang="el-GR" sz="2000" dirty="0" smtClean="0">
                <a:latin typeface="Calibri" panose="020F0502020204030204" pitchFamily="34" charset="0"/>
              </a:rPr>
              <a:t>Νόμος </a:t>
            </a:r>
            <a:r>
              <a:rPr lang="el-GR" sz="2000" dirty="0">
                <a:latin typeface="Calibri" panose="020F0502020204030204" pitchFamily="34" charset="0"/>
              </a:rPr>
              <a:t>4336/2015. Υποπαράγραφος Δ.9: Δαπάνες μετακινουμένων εντός και εκτός της Επικράτειας</a:t>
            </a:r>
          </a:p>
          <a:p>
            <a:pPr marL="457200" indent="-457200">
              <a:buAutoNum type="arabicPeriod"/>
            </a:pPr>
            <a:r>
              <a:rPr lang="el-GR" sz="2000" dirty="0">
                <a:latin typeface="Calibri" panose="020F0502020204030204" pitchFamily="34" charset="0"/>
              </a:rPr>
              <a:t>ΥΑ 2/73/ΔΕΠ/ΦΕΚ Β’ 20/14-01-2016. Δικαιολογητικά αναγνώρισης και εκκαθάρισης δαπανών μετακινουμένων εντός και εκτός της </a:t>
            </a:r>
            <a:r>
              <a:rPr lang="el-GR" sz="2000" dirty="0" smtClean="0">
                <a:latin typeface="Calibri" panose="020F0502020204030204" pitchFamily="34" charset="0"/>
              </a:rPr>
              <a:t>Επικράτεια</a:t>
            </a:r>
            <a:endParaRPr lang="el-GR" sz="20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a:t>
            </a:fld>
            <a:endParaRPr lang="en-US" dirty="0">
              <a:solidFill>
                <a:srgbClr val="000000"/>
              </a:solidFill>
            </a:endParaRPr>
          </a:p>
        </p:txBody>
      </p:sp>
      <p:grpSp>
        <p:nvGrpSpPr>
          <p:cNvPr id="9" name="Ομάδα 8"/>
          <p:cNvGrpSpPr/>
          <p:nvPr/>
        </p:nvGrpSpPr>
        <p:grpSpPr>
          <a:xfrm>
            <a:off x="0" y="4012"/>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10587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3</a:t>
            </a:fld>
            <a:endParaRPr lang="en-US" dirty="0">
              <a:solidFill>
                <a:srgbClr val="000000"/>
              </a:solidFill>
            </a:endParaRPr>
          </a:p>
        </p:txBody>
      </p:sp>
      <p:sp>
        <p:nvSpPr>
          <p:cNvPr id="10" name="Ορθογώνιο 9"/>
          <p:cNvSpPr/>
          <p:nvPr/>
        </p:nvSpPr>
        <p:spPr>
          <a:xfrm>
            <a:off x="683568" y="1844824"/>
            <a:ext cx="8003232" cy="4079002"/>
          </a:xfrm>
          <a:prstGeom prst="rect">
            <a:avLst/>
          </a:prstGeom>
        </p:spPr>
        <p:txBody>
          <a:bodyPr wrap="square">
            <a:spAutoFit/>
          </a:bodyPr>
          <a:lstStyle/>
          <a:p>
            <a:pPr>
              <a:lnSpc>
                <a:spcPct val="114000"/>
              </a:lnSpc>
              <a:spcAft>
                <a:spcPts val="1000"/>
              </a:spcAft>
            </a:pPr>
            <a:r>
              <a:rPr lang="el-GR" sz="1800" dirty="0">
                <a:latin typeface="Calibri" panose="020F0502020204030204" pitchFamily="34" charset="0"/>
              </a:rPr>
              <a:t>Στην κατηγορία των δαπανών ταξιδιών και μετακινήσεων, σε συνέχεια των ρυθμίσεων του άρθρου 28 της ΥΠΑΣΥΔ ΕΕΣ, θα πρέπει να δίνεται ιδιαίτερη προσοχή στα κάτωθι σημεία: </a:t>
            </a:r>
          </a:p>
          <a:p>
            <a:pPr>
              <a:lnSpc>
                <a:spcPct val="114000"/>
              </a:lnSpc>
              <a:spcAft>
                <a:spcPts val="1000"/>
              </a:spcAft>
              <a:tabLst>
                <a:tab pos="361950" algn="l"/>
              </a:tabLst>
            </a:pPr>
            <a:r>
              <a:rPr lang="el-GR" sz="1800" dirty="0">
                <a:latin typeface="Calibri" panose="020F0502020204030204" pitchFamily="34" charset="0"/>
              </a:rPr>
              <a:t>1.	Σ</a:t>
            </a:r>
            <a:r>
              <a:rPr lang="el-GR" sz="1800" dirty="0" smtClean="0">
                <a:latin typeface="Calibri" panose="020F0502020204030204" pitchFamily="34" charset="0"/>
              </a:rPr>
              <a:t>την </a:t>
            </a:r>
            <a:r>
              <a:rPr lang="el-GR" sz="1800" dirty="0">
                <a:latin typeface="Calibri" panose="020F0502020204030204" pitchFamily="34" charset="0"/>
              </a:rPr>
              <a:t>κατηγορία αυτή εμπίπτουν μόνον τα έξοδα μετακινήσεων του προσωπικού και όχι εξωτερικών συνεργατών.</a:t>
            </a:r>
          </a:p>
          <a:p>
            <a:pPr>
              <a:lnSpc>
                <a:spcPct val="114000"/>
              </a:lnSpc>
              <a:spcAft>
                <a:spcPts val="1000"/>
              </a:spcAft>
              <a:tabLst>
                <a:tab pos="361950" algn="l"/>
              </a:tabLst>
            </a:pPr>
            <a:r>
              <a:rPr lang="el-GR" sz="1800" dirty="0">
                <a:latin typeface="Calibri" panose="020F0502020204030204" pitchFamily="34" charset="0"/>
              </a:rPr>
              <a:t>2.	</a:t>
            </a:r>
            <a:r>
              <a:rPr lang="el-GR" sz="1800" dirty="0" smtClean="0">
                <a:latin typeface="Calibri" panose="020F0502020204030204" pitchFamily="34" charset="0"/>
              </a:rPr>
              <a:t>Στις </a:t>
            </a:r>
            <a:r>
              <a:rPr lang="el-GR" sz="1800" dirty="0">
                <a:latin typeface="Calibri" panose="020F0502020204030204" pitchFamily="34" charset="0"/>
              </a:rPr>
              <a:t>μετακινήσεις πρέπει να επιλέγεται η οικονομική θέση στα μεταφορικά μέσα.</a:t>
            </a:r>
          </a:p>
          <a:p>
            <a:pPr>
              <a:lnSpc>
                <a:spcPct val="114000"/>
              </a:lnSpc>
              <a:spcAft>
                <a:spcPts val="1000"/>
              </a:spcAft>
              <a:tabLst>
                <a:tab pos="361950" algn="l"/>
              </a:tabLst>
            </a:pPr>
            <a:r>
              <a:rPr lang="el-GR" sz="1800" dirty="0">
                <a:latin typeface="Calibri" panose="020F0502020204030204" pitchFamily="34" charset="0"/>
              </a:rPr>
              <a:t>3.	Ο</a:t>
            </a:r>
            <a:r>
              <a:rPr lang="el-GR" sz="1800" dirty="0" smtClean="0">
                <a:latin typeface="Calibri" panose="020F0502020204030204" pitchFamily="34" charset="0"/>
              </a:rPr>
              <a:t>ι </a:t>
            </a:r>
            <a:r>
              <a:rPr lang="el-GR" sz="1800" dirty="0">
                <a:latin typeface="Calibri" panose="020F0502020204030204" pitchFamily="34" charset="0"/>
              </a:rPr>
              <a:t>μέρες που αποζημιώνονται είναι οι μέρες εργασίας συν μία.</a:t>
            </a:r>
          </a:p>
          <a:p>
            <a:pPr>
              <a:lnSpc>
                <a:spcPct val="114000"/>
              </a:lnSpc>
              <a:spcAft>
                <a:spcPts val="1000"/>
              </a:spcAft>
              <a:tabLst>
                <a:tab pos="361950" algn="l"/>
              </a:tabLst>
            </a:pPr>
            <a:r>
              <a:rPr lang="el-GR" sz="1800" dirty="0">
                <a:latin typeface="Calibri" panose="020F0502020204030204" pitchFamily="34" charset="0"/>
              </a:rPr>
              <a:t>4.	</a:t>
            </a:r>
            <a:r>
              <a:rPr lang="el-GR" sz="1800" dirty="0" smtClean="0">
                <a:latin typeface="Calibri" panose="020F0502020204030204" pitchFamily="34" charset="0"/>
              </a:rPr>
              <a:t>Για </a:t>
            </a:r>
            <a:r>
              <a:rPr lang="el-GR" sz="1800" dirty="0">
                <a:latin typeface="Calibri" panose="020F0502020204030204" pitchFamily="34" charset="0"/>
              </a:rPr>
              <a:t>τις μετακινήσεις στο εξωτερικό ισχύουν οι διατάξεις του Ν. 4336/15, η εγκύκλιος με  Αρ</a:t>
            </a:r>
            <a:r>
              <a:rPr lang="el-GR" sz="1800" dirty="0" smtClean="0">
                <a:latin typeface="Calibri" panose="020F0502020204030204" pitchFamily="34" charset="0"/>
              </a:rPr>
              <a:t>. </a:t>
            </a:r>
            <a:r>
              <a:rPr lang="el-GR" sz="1800" dirty="0" err="1" smtClean="0">
                <a:latin typeface="Calibri" panose="020F0502020204030204" pitchFamily="34" charset="0"/>
              </a:rPr>
              <a:t>Πρωτ</a:t>
            </a:r>
            <a:r>
              <a:rPr lang="el-GR" sz="1800" dirty="0">
                <a:latin typeface="Calibri" panose="020F0502020204030204" pitchFamily="34" charset="0"/>
              </a:rPr>
              <a:t>. 2/74450/ΔΕΠ/24-11-2015 του </a:t>
            </a:r>
            <a:r>
              <a:rPr lang="el-GR" sz="1800" dirty="0" smtClean="0">
                <a:latin typeface="Calibri" panose="020F0502020204030204" pitchFamily="34" charset="0"/>
              </a:rPr>
              <a:t>Γ.Λ.Κ. και </a:t>
            </a:r>
            <a:r>
              <a:rPr lang="el-GR" sz="1800" dirty="0">
                <a:latin typeface="Calibri" panose="020F0502020204030204" pitchFamily="34" charset="0"/>
              </a:rPr>
              <a:t>η </a:t>
            </a:r>
            <a:r>
              <a:rPr lang="el-GR" sz="1800" dirty="0" smtClean="0">
                <a:latin typeface="Calibri" panose="020F0502020204030204" pitchFamily="34" charset="0"/>
              </a:rPr>
              <a:t>Υ.Α. 2/73/ΔΕΠ/14-1-2016.</a:t>
            </a:r>
            <a:endParaRPr lang="el-GR" sz="2200" dirty="0">
              <a:solidFill>
                <a:srgbClr val="000000"/>
              </a:solidFill>
              <a:latin typeface="Calibri" panose="020F0502020204030204" pitchFamily="34" charset="0"/>
            </a:endParaRPr>
          </a:p>
        </p:txBody>
      </p:sp>
      <p:grpSp>
        <p:nvGrpSpPr>
          <p:cNvPr id="9" name="Ομάδα 8"/>
          <p:cNvGrpSpPr/>
          <p:nvPr/>
        </p:nvGrpSpPr>
        <p:grpSpPr>
          <a:xfrm>
            <a:off x="0" y="4012"/>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62951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a:t>
            </a:r>
            <a:endParaRPr lang="el-GR" altLang="el-GR" sz="2200" b="1" dirty="0">
              <a:solidFill>
                <a:srgbClr val="0F4F8F"/>
              </a:solidFill>
            </a:endParaRPr>
          </a:p>
        </p:txBody>
      </p:sp>
      <p:sp>
        <p:nvSpPr>
          <p:cNvPr id="3" name="Ορθογώνιο 2"/>
          <p:cNvSpPr/>
          <p:nvPr/>
        </p:nvSpPr>
        <p:spPr>
          <a:xfrm>
            <a:off x="683568" y="1844824"/>
            <a:ext cx="8003232" cy="4196020"/>
          </a:xfrm>
          <a:prstGeom prst="rect">
            <a:avLst/>
          </a:prstGeom>
        </p:spPr>
        <p:txBody>
          <a:bodyPr wrap="square">
            <a:spAutoFit/>
          </a:bodyPr>
          <a:lstStyle/>
          <a:p>
            <a:r>
              <a:rPr lang="el-GR" sz="1800" b="1" dirty="0" smtClean="0">
                <a:latin typeface="Calibri"/>
                <a:ea typeface="Calibri"/>
                <a:cs typeface="Times New Roman"/>
              </a:rPr>
              <a:t>Για </a:t>
            </a:r>
            <a:r>
              <a:rPr lang="el-GR" sz="1800" b="1" dirty="0">
                <a:latin typeface="Calibri"/>
                <a:ea typeface="Calibri"/>
                <a:cs typeface="Times New Roman"/>
              </a:rPr>
              <a:t>την τεκμηρίωση τους  λαμβάνονται υπόψη τα ακόλουθα στοιχεία</a:t>
            </a:r>
            <a:r>
              <a:rPr lang="el-GR" sz="1800" dirty="0">
                <a:latin typeface="Calibri"/>
                <a:ea typeface="Calibri"/>
                <a:cs typeface="Times New Roman"/>
              </a:rPr>
              <a:t>: </a:t>
            </a:r>
            <a:endParaRPr lang="el-GR" sz="1800" dirty="0" smtClean="0">
              <a:latin typeface="Calibri"/>
              <a:ea typeface="Calibri"/>
              <a:cs typeface="Times New Roman"/>
            </a:endParaRPr>
          </a:p>
          <a:p>
            <a:pPr>
              <a:lnSpc>
                <a:spcPct val="115000"/>
              </a:lnSpc>
              <a:spcAft>
                <a:spcPts val="1000"/>
              </a:spcAft>
            </a:pPr>
            <a:r>
              <a:rPr lang="el-GR" sz="1800" dirty="0" smtClean="0">
                <a:latin typeface="Calibri"/>
                <a:ea typeface="Calibri"/>
                <a:cs typeface="Times New Roman"/>
              </a:rPr>
              <a:t>1. Πρόσκληση </a:t>
            </a:r>
            <a:r>
              <a:rPr lang="el-GR" sz="1800" dirty="0">
                <a:latin typeface="Calibri"/>
                <a:ea typeface="Calibri"/>
                <a:cs typeface="Times New Roman"/>
              </a:rPr>
              <a:t>και πρακτικά της συνάντησης.</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2</a:t>
            </a:r>
            <a:r>
              <a:rPr lang="el-GR" sz="1800" dirty="0" smtClean="0">
                <a:latin typeface="Calibri"/>
                <a:ea typeface="Calibri"/>
                <a:cs typeface="Times New Roman"/>
              </a:rPr>
              <a:t>. Η </a:t>
            </a:r>
            <a:r>
              <a:rPr lang="el-GR" sz="1800" dirty="0">
                <a:latin typeface="Calibri"/>
                <a:ea typeface="Calibri"/>
                <a:cs typeface="Times New Roman"/>
              </a:rPr>
              <a:t>εντολή μετακίνησης και Απολογιστικό έγγραφο δαπανών μετακίνησης  σύμφωνα  με το θεσμικό πλαίσιο του δικαιούχου. </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3</a:t>
            </a:r>
            <a:r>
              <a:rPr lang="el-GR" sz="1800" dirty="0" smtClean="0">
                <a:latin typeface="Calibri"/>
                <a:ea typeface="Calibri"/>
                <a:cs typeface="Times New Roman"/>
              </a:rPr>
              <a:t>. Ο </a:t>
            </a:r>
            <a:r>
              <a:rPr lang="el-GR" sz="1800" dirty="0">
                <a:latin typeface="Calibri"/>
                <a:ea typeface="Calibri"/>
                <a:cs typeface="Times New Roman"/>
              </a:rPr>
              <a:t>κανονισμός του δικαιούχου για το ύψος της εκτός έδρας ημερήσιας αποζημίωσης, της χιλιομετρικής αποζημίωσης  κτλ  </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4</a:t>
            </a:r>
            <a:r>
              <a:rPr lang="el-GR" sz="1800" dirty="0" smtClean="0">
                <a:latin typeface="Calibri"/>
                <a:ea typeface="Calibri"/>
                <a:cs typeface="Times New Roman"/>
              </a:rPr>
              <a:t>. Εισιτήρια  </a:t>
            </a:r>
            <a:r>
              <a:rPr lang="el-GR" sz="1800" dirty="0">
                <a:latin typeface="Calibri"/>
                <a:ea typeface="Calibri"/>
                <a:cs typeface="Times New Roman"/>
              </a:rPr>
              <a:t>κάρτα επιβίβασης κτλ. </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5</a:t>
            </a:r>
            <a:r>
              <a:rPr lang="el-GR" sz="1800" dirty="0" smtClean="0">
                <a:latin typeface="Calibri"/>
                <a:ea typeface="Calibri"/>
                <a:cs typeface="Times New Roman"/>
              </a:rPr>
              <a:t>. Τιμολόγια </a:t>
            </a:r>
            <a:r>
              <a:rPr lang="el-GR" sz="1800" dirty="0">
                <a:latin typeface="Calibri"/>
                <a:ea typeface="Calibri"/>
                <a:cs typeface="Times New Roman"/>
              </a:rPr>
              <a:t>ξενοδοχείων και δικαιολογητικά πληρωμής ξενοδοχείων για τη διαμονή </a:t>
            </a:r>
            <a:endParaRPr lang="el-GR" sz="1800" dirty="0" smtClean="0">
              <a:latin typeface="Calibri"/>
              <a:ea typeface="Calibri"/>
              <a:cs typeface="Times New Roman"/>
            </a:endParaRPr>
          </a:p>
          <a:p>
            <a:pPr>
              <a:lnSpc>
                <a:spcPct val="115000"/>
              </a:lnSpc>
              <a:spcAft>
                <a:spcPts val="1000"/>
              </a:spcAft>
            </a:pPr>
            <a:r>
              <a:rPr lang="el-GR" sz="1800" dirty="0" smtClean="0">
                <a:latin typeface="Calibri"/>
                <a:ea typeface="Calibri"/>
                <a:cs typeface="Times New Roman"/>
              </a:rPr>
              <a:t>6. Δικαιολογητικά </a:t>
            </a:r>
            <a:r>
              <a:rPr lang="el-GR" sz="1800" dirty="0">
                <a:latin typeface="Calibri"/>
                <a:ea typeface="Calibri"/>
                <a:cs typeface="Times New Roman"/>
              </a:rPr>
              <a:t>πληρωμής εκτός έδρας αποζημίωσης (μόνο για το προσωπικό) σύμφωνα με το θεσμικό πλαίσιο του δικαιούχου</a:t>
            </a:r>
            <a:r>
              <a:rPr lang="el-GR" sz="1800" dirty="0" smtClean="0">
                <a:latin typeface="Calibri"/>
                <a:ea typeface="Calibri"/>
                <a:cs typeface="Times New Roman"/>
              </a:rPr>
              <a:t>.</a:t>
            </a:r>
            <a:endParaRPr lang="en-GB" sz="1400" dirty="0">
              <a:latin typeface="Calibri"/>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4</a:t>
            </a:fld>
            <a:endParaRPr lang="en-US" dirty="0">
              <a:solidFill>
                <a:srgbClr val="000000"/>
              </a:solidFill>
            </a:endParaRPr>
          </a:p>
        </p:txBody>
      </p:sp>
      <p:grpSp>
        <p:nvGrpSpPr>
          <p:cNvPr id="9" name="Ομάδα 8"/>
          <p:cNvGrpSpPr/>
          <p:nvPr/>
        </p:nvGrpSpPr>
        <p:grpSpPr>
          <a:xfrm>
            <a:off x="0" y="4012"/>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18545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 </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5</a:t>
            </a:fld>
            <a:endParaRPr lang="en-US" dirty="0">
              <a:solidFill>
                <a:srgbClr val="000000"/>
              </a:solidFill>
            </a:endParaRPr>
          </a:p>
        </p:txBody>
      </p:sp>
      <p:sp>
        <p:nvSpPr>
          <p:cNvPr id="10" name="Ορθογώνιο 9"/>
          <p:cNvSpPr/>
          <p:nvPr/>
        </p:nvSpPr>
        <p:spPr>
          <a:xfrm>
            <a:off x="539552" y="1836205"/>
            <a:ext cx="8147248" cy="3950762"/>
          </a:xfrm>
          <a:prstGeom prst="rect">
            <a:avLst/>
          </a:prstGeom>
        </p:spPr>
        <p:txBody>
          <a:bodyPr wrap="square">
            <a:spAutoFit/>
          </a:bodyPr>
          <a:lstStyle/>
          <a:p>
            <a:pPr>
              <a:lnSpc>
                <a:spcPct val="114000"/>
              </a:lnSpc>
              <a:spcAft>
                <a:spcPts val="1000"/>
              </a:spcAft>
            </a:pPr>
            <a:r>
              <a:rPr lang="el-GR" sz="1800" dirty="0">
                <a:latin typeface="Calibri"/>
                <a:ea typeface="Calibri"/>
                <a:cs typeface="Times New Roman"/>
              </a:rPr>
              <a:t>8. Δικαιολογητικά πληρωμής εκτός έδρας αποζημίωσης (μόνο για το προσωπικό</a:t>
            </a:r>
            <a:r>
              <a:rPr lang="el-GR" sz="1800" dirty="0" smtClean="0">
                <a:latin typeface="Calibri"/>
                <a:ea typeface="Calibri"/>
                <a:cs typeface="Times New Roman"/>
              </a:rPr>
              <a:t>). </a:t>
            </a:r>
            <a:endParaRPr lang="el-GR" sz="1800" dirty="0">
              <a:latin typeface="Calibri"/>
              <a:ea typeface="Calibri"/>
              <a:cs typeface="Times New Roman"/>
            </a:endParaRPr>
          </a:p>
          <a:p>
            <a:pPr>
              <a:lnSpc>
                <a:spcPct val="114000"/>
              </a:lnSpc>
              <a:spcAft>
                <a:spcPts val="1000"/>
              </a:spcAft>
            </a:pPr>
            <a:r>
              <a:rPr lang="el-GR" sz="1800" dirty="0">
                <a:latin typeface="Calibri"/>
                <a:ea typeface="Calibri"/>
                <a:cs typeface="Times New Roman"/>
              </a:rPr>
              <a:t>9. Στις περιπτώσεις που προβλέπονται έρευνες πεδίου ή άλλες </a:t>
            </a:r>
            <a:r>
              <a:rPr lang="el-GR" sz="1800" dirty="0" smtClean="0">
                <a:latin typeface="Calibri"/>
                <a:ea typeface="Calibri"/>
                <a:cs typeface="Times New Roman"/>
              </a:rPr>
              <a:t>αντίστοιχες</a:t>
            </a:r>
            <a:r>
              <a:rPr lang="en-US" sz="1800" dirty="0" smtClean="0">
                <a:latin typeface="Calibri"/>
                <a:ea typeface="Calibri"/>
                <a:cs typeface="Times New Roman"/>
              </a:rPr>
              <a:t>.</a:t>
            </a:r>
            <a:r>
              <a:rPr lang="el-GR" sz="1800" dirty="0" smtClean="0">
                <a:latin typeface="Calibri"/>
                <a:ea typeface="Calibri"/>
                <a:cs typeface="Times New Roman"/>
              </a:rPr>
              <a:t> </a:t>
            </a:r>
            <a:r>
              <a:rPr lang="el-GR" sz="1800" dirty="0">
                <a:latin typeface="Calibri"/>
                <a:ea typeface="Calibri"/>
                <a:cs typeface="Times New Roman"/>
              </a:rPr>
              <a:t>δραστηριότητες θα πρέπει να προσδιορίζονται ευκρινώς μέσα στις δραστηριότητες της εγκεκριμένης δράσης και πριν την έναρξή τους.</a:t>
            </a:r>
          </a:p>
          <a:p>
            <a:pPr>
              <a:lnSpc>
                <a:spcPct val="114000"/>
              </a:lnSpc>
              <a:spcAft>
                <a:spcPts val="1000"/>
              </a:spcAft>
            </a:pPr>
            <a:r>
              <a:rPr lang="el-GR" sz="1800" dirty="0">
                <a:latin typeface="Calibri"/>
                <a:ea typeface="Calibri"/>
                <a:cs typeface="Times New Roman"/>
              </a:rPr>
              <a:t>10. Στις περιπτώσεις μετακινήσεων εκτός περιοχής επιλεξιμότητας του Προγράμματος θα πρέπει να υποβάλλονται οι αποφάσεις των εγκεκριμένων οργάνων του </a:t>
            </a:r>
            <a:r>
              <a:rPr lang="el-GR" sz="1800" dirty="0" smtClean="0">
                <a:latin typeface="Calibri"/>
                <a:ea typeface="Calibri"/>
                <a:cs typeface="Times New Roman"/>
              </a:rPr>
              <a:t>Προγράμματος</a:t>
            </a:r>
            <a:r>
              <a:rPr lang="en-US" sz="1800" dirty="0" smtClean="0">
                <a:latin typeface="Calibri"/>
                <a:ea typeface="Calibri"/>
                <a:cs typeface="Times New Roman"/>
              </a:rPr>
              <a:t>.</a:t>
            </a:r>
            <a:endParaRPr lang="el-GR" sz="1800" dirty="0">
              <a:latin typeface="Calibri"/>
              <a:ea typeface="Calibri"/>
              <a:cs typeface="Times New Roman"/>
            </a:endParaRPr>
          </a:p>
          <a:p>
            <a:pPr>
              <a:lnSpc>
                <a:spcPct val="114000"/>
              </a:lnSpc>
              <a:spcAft>
                <a:spcPts val="1000"/>
              </a:spcAft>
            </a:pPr>
            <a:r>
              <a:rPr lang="el-GR" sz="1800" dirty="0" smtClean="0">
                <a:latin typeface="Calibri"/>
                <a:ea typeface="Calibri"/>
                <a:cs typeface="Times New Roman"/>
              </a:rPr>
              <a:t>11. </a:t>
            </a:r>
            <a:r>
              <a:rPr lang="el-GR" sz="1800" dirty="0">
                <a:latin typeface="Calibri"/>
                <a:ea typeface="Calibri"/>
                <a:cs typeface="Times New Roman"/>
              </a:rPr>
              <a:t>Στις περιπτώσεις μετακίνησης και διαμονής εταίρων ή συμμετεχόντων από χώρες εκτός ΕΕ για συμμετοχή αυτών σε εκδηλώσεις στην επιλέξιμη περιοχή του Προγράμματος, απαιτείται αιτιολόγηση της αναγκαιότητας συμμετοχής αυτών από τον εκάστοτε υπεύθυνο του </a:t>
            </a:r>
            <a:r>
              <a:rPr lang="el-GR" sz="1800" dirty="0" smtClean="0">
                <a:latin typeface="Calibri"/>
                <a:ea typeface="Calibri"/>
                <a:cs typeface="Times New Roman"/>
              </a:rPr>
              <a:t>φορέα</a:t>
            </a:r>
            <a:r>
              <a:rPr lang="en-US" sz="1800" dirty="0" smtClean="0">
                <a:latin typeface="Calibri"/>
                <a:ea typeface="Calibri"/>
                <a:cs typeface="Times New Roman"/>
              </a:rPr>
              <a:t>.</a:t>
            </a:r>
            <a:r>
              <a:rPr lang="el-GR" sz="1800" dirty="0" smtClean="0">
                <a:latin typeface="Calibri"/>
                <a:ea typeface="Calibri"/>
                <a:cs typeface="Times New Roman"/>
              </a:rPr>
              <a:t> </a:t>
            </a:r>
            <a:endParaRPr lang="el-GR" sz="2200" dirty="0">
              <a:solidFill>
                <a:srgbClr val="000000"/>
              </a:solidFill>
              <a:latin typeface="Calibri" panose="020F0502020204030204" pitchFamily="34" charset="0"/>
            </a:endParaRPr>
          </a:p>
        </p:txBody>
      </p:sp>
      <p:grpSp>
        <p:nvGrpSpPr>
          <p:cNvPr id="9" name="Ομάδα 8"/>
          <p:cNvGrpSpPr/>
          <p:nvPr/>
        </p:nvGrpSpPr>
        <p:grpSpPr>
          <a:xfrm>
            <a:off x="0" y="4012"/>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14570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6</a:t>
            </a:fld>
            <a:endParaRPr lang="en-US" dirty="0">
              <a:solidFill>
                <a:srgbClr val="000000"/>
              </a:solidFill>
            </a:endParaRPr>
          </a:p>
        </p:txBody>
      </p:sp>
      <p:sp>
        <p:nvSpPr>
          <p:cNvPr id="10" name="Ορθογώνιο 9"/>
          <p:cNvSpPr/>
          <p:nvPr/>
        </p:nvSpPr>
        <p:spPr>
          <a:xfrm>
            <a:off x="683568" y="1844824"/>
            <a:ext cx="8003232" cy="3575659"/>
          </a:xfrm>
          <a:prstGeom prst="rect">
            <a:avLst/>
          </a:prstGeom>
        </p:spPr>
        <p:txBody>
          <a:bodyPr wrap="square">
            <a:spAutoFit/>
          </a:bodyPr>
          <a:lstStyle/>
          <a:p>
            <a:pPr>
              <a:lnSpc>
                <a:spcPct val="114000"/>
              </a:lnSpc>
              <a:spcAft>
                <a:spcPts val="1000"/>
              </a:spcAft>
            </a:pPr>
            <a:r>
              <a:rPr lang="el-GR" sz="1800" dirty="0">
                <a:latin typeface="Calibri" panose="020F0502020204030204" pitchFamily="34" charset="0"/>
              </a:rPr>
              <a:t>Στην περίπτωση ανάθεσης συμβάσεων (στην κατηγορία δαπάνης “δαπάνες εξωτερικών συνεργατών και υπηρεσίες”) για οργάνωση ημερίδων, συναντήσεων κ.λπ. εξετάζονται επιπλέον τα ακόλουθα στοιχεία:</a:t>
            </a:r>
          </a:p>
          <a:p>
            <a:pPr>
              <a:lnSpc>
                <a:spcPct val="114000"/>
              </a:lnSpc>
              <a:spcAft>
                <a:spcPts val="1000"/>
              </a:spcAft>
              <a:tabLst>
                <a:tab pos="361950" algn="l"/>
              </a:tabLst>
            </a:pPr>
            <a:r>
              <a:rPr lang="el-GR" sz="1800" dirty="0">
                <a:latin typeface="Calibri" panose="020F0502020204030204" pitchFamily="34" charset="0"/>
              </a:rPr>
              <a:t>1.	Φωτογραφίες στην περίπτωση ημερίδων, συνεδρίων κλπ. </a:t>
            </a:r>
          </a:p>
          <a:p>
            <a:pPr>
              <a:lnSpc>
                <a:spcPct val="114000"/>
              </a:lnSpc>
              <a:spcAft>
                <a:spcPts val="1000"/>
              </a:spcAft>
              <a:tabLst>
                <a:tab pos="361950" algn="l"/>
              </a:tabLst>
            </a:pPr>
            <a:r>
              <a:rPr lang="el-GR" sz="1800" dirty="0">
                <a:latin typeface="Calibri" panose="020F0502020204030204" pitchFamily="34" charset="0"/>
              </a:rPr>
              <a:t>2.	Συμβάσεις και έγγραφα διαδικασιών ανάθεσης (προκήρυξη, προσφορές, αξιολόγηση, κατακύρωση κ.α.).</a:t>
            </a:r>
          </a:p>
          <a:p>
            <a:pPr>
              <a:lnSpc>
                <a:spcPct val="114000"/>
              </a:lnSpc>
              <a:spcAft>
                <a:spcPts val="1000"/>
              </a:spcAft>
              <a:tabLst>
                <a:tab pos="361950" algn="l"/>
              </a:tabLst>
            </a:pPr>
            <a:r>
              <a:rPr lang="el-GR" sz="1800" dirty="0">
                <a:latin typeface="Calibri" panose="020F0502020204030204" pitchFamily="34" charset="0"/>
              </a:rPr>
              <a:t>3.	Τιμολόγια, όπου αναγράφεται στην αιτιολογία το έργο και το Πρόγραμμα.</a:t>
            </a:r>
          </a:p>
          <a:p>
            <a:pPr>
              <a:lnSpc>
                <a:spcPct val="114000"/>
              </a:lnSpc>
              <a:spcAft>
                <a:spcPts val="1000"/>
              </a:spcAft>
              <a:tabLst>
                <a:tab pos="361950" algn="l"/>
              </a:tabLst>
            </a:pPr>
            <a:r>
              <a:rPr lang="el-GR" sz="1800" dirty="0">
                <a:latin typeface="Calibri" panose="020F0502020204030204" pitchFamily="34" charset="0"/>
              </a:rPr>
              <a:t>4.	Πρωτόκολλα παραλαβής υλικών και υπηρεσιών.</a:t>
            </a:r>
          </a:p>
          <a:p>
            <a:pPr>
              <a:lnSpc>
                <a:spcPct val="114000"/>
              </a:lnSpc>
              <a:spcAft>
                <a:spcPts val="1000"/>
              </a:spcAft>
              <a:tabLst>
                <a:tab pos="361950" algn="l"/>
              </a:tabLst>
            </a:pPr>
            <a:r>
              <a:rPr lang="el-GR" sz="1800" dirty="0">
                <a:latin typeface="Calibri" panose="020F0502020204030204" pitchFamily="34" charset="0"/>
              </a:rPr>
              <a:t>5.	Δικαιολογητικά πληρωμής των παρεχόμενων υπηρεσιών και υλικών</a:t>
            </a:r>
            <a:r>
              <a:rPr lang="el-GR" sz="1800" dirty="0" smtClean="0">
                <a:latin typeface="Calibri" panose="020F0502020204030204" pitchFamily="34" charset="0"/>
              </a:rPr>
              <a:t>.</a:t>
            </a:r>
            <a:endParaRPr lang="el-GR" sz="2200" dirty="0">
              <a:solidFill>
                <a:srgbClr val="000000"/>
              </a:solidFill>
              <a:latin typeface="Calibri" panose="020F0502020204030204" pitchFamily="34" charset="0"/>
            </a:endParaRPr>
          </a:p>
        </p:txBody>
      </p:sp>
      <p:grpSp>
        <p:nvGrpSpPr>
          <p:cNvPr id="9" name="Ομάδα 8"/>
          <p:cNvGrpSpPr/>
          <p:nvPr/>
        </p:nvGrpSpPr>
        <p:grpSpPr>
          <a:xfrm>
            <a:off x="0" y="4012"/>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14721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852610"/>
          </a:xfrm>
          <a:prstGeom prst="rect">
            <a:avLst/>
          </a:prstGeom>
        </p:spPr>
        <p:txBody>
          <a:bodyPr wrap="square">
            <a:spAutoFit/>
          </a:bodyPr>
          <a:lstStyle/>
          <a:p>
            <a:pPr algn="just">
              <a:lnSpc>
                <a:spcPct val="115000"/>
              </a:lnSpc>
              <a:spcAft>
                <a:spcPts val="1000"/>
              </a:spcAft>
            </a:pPr>
            <a:r>
              <a:rPr lang="el-GR" sz="2000" b="1" dirty="0" smtClean="0"/>
              <a:t>Νόμος </a:t>
            </a:r>
            <a:r>
              <a:rPr lang="el-GR" sz="2000" b="1" dirty="0"/>
              <a:t>4336/2015 </a:t>
            </a:r>
            <a:r>
              <a:rPr lang="el-GR" sz="2000" b="1" dirty="0" smtClean="0"/>
              <a:t>- Μετακινήσεις Εσωτερικού</a:t>
            </a:r>
          </a:p>
          <a:p>
            <a:pPr algn="just">
              <a:lnSpc>
                <a:spcPct val="115000"/>
              </a:lnSpc>
              <a:spcAft>
                <a:spcPts val="1000"/>
              </a:spcAft>
            </a:pPr>
            <a:r>
              <a:rPr lang="el-GR" sz="2000" b="1" dirty="0" smtClean="0"/>
              <a:t>Εντός έδρας μετακινήσεις (Άρθρο 6)</a:t>
            </a:r>
          </a:p>
          <a:p>
            <a:pPr algn="just">
              <a:lnSpc>
                <a:spcPct val="115000"/>
              </a:lnSpc>
              <a:spcAft>
                <a:spcPts val="1000"/>
              </a:spcAft>
            </a:pPr>
            <a:r>
              <a:rPr lang="el-GR" sz="2000" dirty="0">
                <a:latin typeface="Calibri" panose="020F0502020204030204" pitchFamily="34" charset="0"/>
              </a:rPr>
              <a:t>6.4. </a:t>
            </a:r>
            <a:r>
              <a:rPr lang="el-GR" sz="2000" dirty="0" smtClean="0">
                <a:latin typeface="Calibri" panose="020F0502020204030204" pitchFamily="34" charset="0"/>
              </a:rPr>
              <a:t>Εάν δεν </a:t>
            </a:r>
            <a:r>
              <a:rPr lang="el-GR" sz="2000" dirty="0">
                <a:latin typeface="Calibri" panose="020F0502020204030204" pitchFamily="34" charset="0"/>
              </a:rPr>
              <a:t>χρησιμοποιηθεί ιδιωτικής χρήσης μεταφορικό μέσο καταβάλλεται το αντίτιμο του φθηνότερου </a:t>
            </a:r>
            <a:r>
              <a:rPr lang="el-GR" sz="2000" dirty="0" smtClean="0">
                <a:latin typeface="Calibri" panose="020F0502020204030204" pitchFamily="34" charset="0"/>
              </a:rPr>
              <a:t>εισιτηρίου.</a:t>
            </a:r>
            <a:endParaRPr lang="el-GR" sz="2000" dirty="0">
              <a:latin typeface="Calibri" panose="020F0502020204030204" pitchFamily="34" charset="0"/>
            </a:endParaRPr>
          </a:p>
          <a:p>
            <a:pPr algn="just">
              <a:lnSpc>
                <a:spcPct val="115000"/>
              </a:lnSpc>
              <a:spcAft>
                <a:spcPts val="1000"/>
              </a:spcAft>
            </a:pPr>
            <a:r>
              <a:rPr lang="el-GR" sz="2000" dirty="0">
                <a:latin typeface="Calibri" panose="020F0502020204030204" pitchFamily="34" charset="0"/>
              </a:rPr>
              <a:t>6.5. </a:t>
            </a:r>
            <a:r>
              <a:rPr lang="el-GR" sz="2000" dirty="0" smtClean="0">
                <a:latin typeface="Calibri" panose="020F0502020204030204" pitchFamily="34" charset="0"/>
              </a:rPr>
              <a:t>Μίσθωση </a:t>
            </a:r>
            <a:r>
              <a:rPr lang="el-GR" sz="2000" dirty="0">
                <a:latin typeface="Calibri" panose="020F0502020204030204" pitchFamily="34" charset="0"/>
              </a:rPr>
              <a:t>μεταφορικού μέσου επιτρέπεται όταν είναι αναγκαία η μεταφορά υλικών, που λόγω όγκου ή βάρους δεν μεταφέρονται με συγκοινωνιακά </a:t>
            </a:r>
            <a:r>
              <a:rPr lang="el-GR" sz="2000" dirty="0" smtClean="0">
                <a:latin typeface="Calibri" panose="020F0502020204030204" pitchFamily="34" charset="0"/>
              </a:rPr>
              <a:t>μέσα.</a:t>
            </a:r>
            <a:endParaRPr lang="el-GR" sz="2000" dirty="0">
              <a:latin typeface="Calibri" panose="020F0502020204030204" pitchFamily="34" charset="0"/>
            </a:endParaRPr>
          </a:p>
          <a:p>
            <a:pPr algn="just">
              <a:lnSpc>
                <a:spcPct val="115000"/>
              </a:lnSpc>
              <a:spcAft>
                <a:spcPts val="1000"/>
              </a:spcAft>
            </a:pPr>
            <a:r>
              <a:rPr lang="el-GR" sz="2000" dirty="0" smtClean="0">
                <a:latin typeface="Calibri" panose="020F0502020204030204" pitchFamily="34" charset="0"/>
              </a:rPr>
              <a:t>6.6</a:t>
            </a:r>
            <a:r>
              <a:rPr lang="el-GR" sz="2000" dirty="0">
                <a:latin typeface="Calibri" panose="020F0502020204030204" pitchFamily="34" charset="0"/>
              </a:rPr>
              <a:t>. </a:t>
            </a:r>
            <a:r>
              <a:rPr lang="el-GR" sz="2000" dirty="0" smtClean="0">
                <a:latin typeface="Calibri" panose="020F0502020204030204" pitchFamily="34" charset="0"/>
              </a:rPr>
              <a:t>Εάν </a:t>
            </a:r>
            <a:r>
              <a:rPr lang="el-GR" sz="2000" dirty="0">
                <a:latin typeface="Calibri" panose="020F0502020204030204" pitchFamily="34" charset="0"/>
              </a:rPr>
              <a:t>δεν υπάρχει συγκοινωνιακή εξυπηρέτηση επιτρέπεται η χρησιμοποίηση επιβατικού αυτοκινήτου δημόσιας χρήσης (ταξί)  ή η μίσθωση επιβατικού αυτοκινήτου ιδιωτικής χρήσης εάν το κόστος της μίσθωσης αυτής είναι μικρότερο από το αντίστοιχο της χρήσης </a:t>
            </a:r>
            <a:r>
              <a:rPr lang="el-GR" sz="2000" dirty="0" smtClean="0">
                <a:latin typeface="Calibri" panose="020F0502020204030204" pitchFamily="34" charset="0"/>
              </a:rPr>
              <a:t>ταξί, και αιτιολογείται στην Απόφαση μετακίνησης.</a:t>
            </a:r>
            <a:endParaRPr lang="en-GB" sz="20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7</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5416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626908"/>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sz="2000" b="1" dirty="0" smtClean="0"/>
              <a:t>Νόμος </a:t>
            </a:r>
            <a:r>
              <a:rPr lang="el-GR" sz="2000" b="1" dirty="0"/>
              <a:t>4336/2015 - Μετακινήσεις Εσωτερικού </a:t>
            </a:r>
            <a:endParaRPr lang="el-GR" sz="2000" b="1" dirty="0" smtClean="0"/>
          </a:p>
          <a:p>
            <a:pPr algn="just">
              <a:lnSpc>
                <a:spcPct val="115000"/>
              </a:lnSpc>
              <a:spcAft>
                <a:spcPts val="1000"/>
              </a:spcAft>
            </a:pPr>
            <a:r>
              <a:rPr lang="el-GR" sz="2000" b="1" dirty="0" smtClean="0"/>
              <a:t>Εκτός έδρας μετακινήσεις (Άρθρο 7</a:t>
            </a:r>
            <a:r>
              <a:rPr lang="el-GR" sz="2000" b="1" dirty="0"/>
              <a:t>)</a:t>
            </a:r>
            <a:endParaRPr lang="el-GR" sz="2000" b="1" dirty="0" smtClean="0"/>
          </a:p>
          <a:p>
            <a:pPr algn="just">
              <a:lnSpc>
                <a:spcPct val="115000"/>
              </a:lnSpc>
              <a:spcAft>
                <a:spcPts val="1000"/>
              </a:spcAft>
            </a:pPr>
            <a:r>
              <a:rPr lang="el-GR" sz="2000" dirty="0">
                <a:latin typeface="Calibri" panose="020F0502020204030204" pitchFamily="34" charset="0"/>
              </a:rPr>
              <a:t>7.1. Τα αναγνωριζόμενα έξοδα κίνησης περιλαμβάνουν το αντίτιμο των εισιτηρίων όλων των απαιτούμενων μέσων μαζικής </a:t>
            </a:r>
            <a:r>
              <a:rPr lang="el-GR" sz="2000" dirty="0" smtClean="0">
                <a:latin typeface="Calibri" panose="020F0502020204030204" pitchFamily="34" charset="0"/>
              </a:rPr>
              <a:t>μεταφοράς</a:t>
            </a:r>
          </a:p>
          <a:p>
            <a:pPr algn="just">
              <a:lnSpc>
                <a:spcPct val="115000"/>
              </a:lnSpc>
              <a:spcAft>
                <a:spcPts val="1000"/>
              </a:spcAft>
            </a:pPr>
            <a:r>
              <a:rPr lang="el-GR" sz="2000" dirty="0" smtClean="0">
                <a:latin typeface="Calibri" panose="020F0502020204030204" pitchFamily="34" charset="0"/>
              </a:rPr>
              <a:t>7.2	Οι μετακινούμενοι επιτρέπεται να χρησιμοποιούν ιδιωτικής χρήσης μεταφορικό μέσο ύστερα από έγκριση του αρμοδίου φορέα με προσωπική τους ευθύνη για τυχόν ατύχημα ή ζημία. </a:t>
            </a:r>
          </a:p>
          <a:p>
            <a:pPr algn="just">
              <a:lnSpc>
                <a:spcPct val="115000"/>
              </a:lnSpc>
              <a:spcAft>
                <a:spcPts val="1000"/>
              </a:spcAft>
            </a:pPr>
            <a:r>
              <a:rPr lang="el-GR" sz="2000" dirty="0" smtClean="0">
                <a:latin typeface="Calibri" panose="020F0502020204030204" pitchFamily="34" charset="0"/>
              </a:rPr>
              <a:t>7.6  Εάν δεν υπάρχει συγκοινωνιακή εξυπηρέτηση, επιτρέπεται η χρησιμοποίηση επιβατικού αυτοκινήτου δημόσιας χρήσης ταξί ή η μίσθωση επιβατικού αυτοκινήτου ιδιωτικής χρήσης</a:t>
            </a:r>
            <a:endParaRPr lang="el-GR" sz="20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8</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51220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“TRAVEL”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272965"/>
          </a:xfrm>
          <a:prstGeom prst="rect">
            <a:avLst/>
          </a:prstGeom>
        </p:spPr>
        <p:txBody>
          <a:bodyPr wrap="square">
            <a:spAutoFit/>
          </a:bodyPr>
          <a:lstStyle/>
          <a:p>
            <a:pPr algn="just">
              <a:lnSpc>
                <a:spcPct val="115000"/>
              </a:lnSpc>
              <a:spcAft>
                <a:spcPts val="1000"/>
              </a:spcAft>
            </a:pPr>
            <a:endParaRPr lang="el-GR" sz="2000" dirty="0" smtClean="0">
              <a:latin typeface="Calibri" panose="020F0502020204030204" pitchFamily="34" charset="0"/>
              <a:ea typeface="Calibri"/>
              <a:cs typeface="Times New Roman"/>
            </a:endParaRPr>
          </a:p>
          <a:p>
            <a:pPr algn="just">
              <a:lnSpc>
                <a:spcPct val="115000"/>
              </a:lnSpc>
              <a:spcAft>
                <a:spcPts val="1000"/>
              </a:spcAft>
            </a:pPr>
            <a:r>
              <a:rPr lang="el-GR" sz="2000" b="1" dirty="0" smtClean="0"/>
              <a:t>Νόμος </a:t>
            </a:r>
            <a:r>
              <a:rPr lang="el-GR" sz="2000" b="1" dirty="0"/>
              <a:t>4336/2015 </a:t>
            </a:r>
            <a:r>
              <a:rPr lang="el-GR" sz="2000" b="1" dirty="0" smtClean="0"/>
              <a:t>-  Έξοδα κίνησης Εσωτερικού</a:t>
            </a:r>
          </a:p>
          <a:p>
            <a:pPr algn="just">
              <a:lnSpc>
                <a:spcPct val="115000"/>
              </a:lnSpc>
              <a:spcAft>
                <a:spcPts val="1000"/>
              </a:spcAft>
            </a:pPr>
            <a:r>
              <a:rPr lang="el-GR" sz="2000" u="sng" dirty="0" smtClean="0"/>
              <a:t>ΜΜΜ</a:t>
            </a:r>
            <a:r>
              <a:rPr lang="el-GR" sz="2000" dirty="0" smtClean="0"/>
              <a:t>: Αντίτιμο εισιτηρίων μέσων μαζικής μεταφοράς (αντίτιμο φθηνότερου εισιτηρίου συγκοινωνιακού μέσου)</a:t>
            </a:r>
          </a:p>
          <a:p>
            <a:pPr algn="just">
              <a:lnSpc>
                <a:spcPct val="115000"/>
              </a:lnSpc>
              <a:spcAft>
                <a:spcPts val="1000"/>
              </a:spcAft>
            </a:pPr>
            <a:r>
              <a:rPr lang="el-GR" sz="2000" u="sng" dirty="0" smtClean="0"/>
              <a:t>Ιδιωτικής χρήσης μεταφορικό μέσο</a:t>
            </a:r>
            <a:r>
              <a:rPr lang="el-GR" sz="2000" dirty="0" smtClean="0"/>
              <a:t>: δαπάνη χιλιομετρικής αποζημίωσης, δαπάνη διοδίων, ναύλος αυτοκινήτου σε περίπτωση μετακίνησης με θαλάσσιο μέσο</a:t>
            </a:r>
          </a:p>
          <a:p>
            <a:pPr algn="just">
              <a:lnSpc>
                <a:spcPct val="115000"/>
              </a:lnSpc>
              <a:spcAft>
                <a:spcPts val="1000"/>
              </a:spcAft>
            </a:pPr>
            <a:r>
              <a:rPr lang="el-GR" sz="2000" u="sng" dirty="0" smtClean="0"/>
              <a:t>Μίσθωση επιβατικού αυτοκινήτου</a:t>
            </a:r>
            <a:r>
              <a:rPr lang="el-GR" sz="2000" dirty="0"/>
              <a:t>: </a:t>
            </a:r>
            <a:r>
              <a:rPr lang="el-GR" sz="2000" dirty="0" smtClean="0"/>
              <a:t>κόστος μίσθωσης, δαπάνη </a:t>
            </a:r>
            <a:r>
              <a:rPr lang="el-GR" sz="2000" dirty="0"/>
              <a:t>χιλιομετρικής </a:t>
            </a:r>
            <a:r>
              <a:rPr lang="el-GR" sz="2000" dirty="0" smtClean="0"/>
              <a:t>αποζημίωσης.</a:t>
            </a:r>
            <a:endParaRPr lang="en-US" sz="2000" dirty="0" smtClean="0"/>
          </a:p>
          <a:p>
            <a:pPr algn="just">
              <a:lnSpc>
                <a:spcPct val="115000"/>
              </a:lnSpc>
              <a:spcAft>
                <a:spcPts val="1000"/>
              </a:spcAft>
            </a:pPr>
            <a:endParaRPr lang="el-GR" sz="2000" dirty="0" smtClean="0"/>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9</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50164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4686</TotalTime>
  <Words>1111</Words>
  <Application>Microsoft Office PowerPoint</Application>
  <PresentationFormat>Προβολή στην οθόνη (4:3)</PresentationFormat>
  <Paragraphs>238</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1_Blank Presentation</vt:lpstr>
      <vt:lpstr>Παρουσίαση του PowerPoint</vt:lpstr>
      <vt:lpstr> ΕΠΙΛΕΞΙΜΟΤΗΤΑ ΔΑΠΑΝΩΝ </vt:lpstr>
      <vt:lpstr> ΕΠΙΛΕΞΙΜΟΤΗΤΑ ΔΑΠΑΝΩΝ</vt:lpstr>
      <vt:lpstr> ΕΠΙΛΕΞΙΜΟΤΗΤΑ ΔΑΠΑΝΩΝ</vt:lpstr>
      <vt:lpstr> ΕΠΙΛΕΞΙΜΟΤΗΤΑ ΔΑΠΑΝΩΝ </vt:lpstr>
      <vt:lpstr> ΕΠΙΛΕΞΙΜΟΤΗΤΑ ΔΑΠΑΝΩΝ</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 ΚΑΤΗΓΟΡΙΑ ΔΑΠΑΝΗΣ: “TRAVEL”</vt:lpstr>
      <vt:lpstr>Παρουσίαση του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ΣΑΛΩΝΙΔΗΣ ΘΕΟΦΥΛΑΚΤΟΣ (SALONIDIS THEOFILAKTOS)</cp:lastModifiedBy>
  <cp:revision>512</cp:revision>
  <cp:lastPrinted>2018-06-27T10:58:21Z</cp:lastPrinted>
  <dcterms:created xsi:type="dcterms:W3CDTF">2012-02-08T16:15:43Z</dcterms:created>
  <dcterms:modified xsi:type="dcterms:W3CDTF">2019-03-26T09:57:31Z</dcterms:modified>
</cp:coreProperties>
</file>