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21"/>
  </p:notesMasterIdLst>
  <p:sldIdLst>
    <p:sldId id="321" r:id="rId2"/>
    <p:sldId id="355" r:id="rId3"/>
    <p:sldId id="356" r:id="rId4"/>
    <p:sldId id="357" r:id="rId5"/>
    <p:sldId id="358" r:id="rId6"/>
    <p:sldId id="341" r:id="rId7"/>
    <p:sldId id="343" r:id="rId8"/>
    <p:sldId id="344" r:id="rId9"/>
    <p:sldId id="345" r:id="rId10"/>
    <p:sldId id="353" r:id="rId11"/>
    <p:sldId id="354" r:id="rId12"/>
    <p:sldId id="346" r:id="rId13"/>
    <p:sldId id="347" r:id="rId14"/>
    <p:sldId id="348" r:id="rId15"/>
    <p:sldId id="349" r:id="rId16"/>
    <p:sldId id="350" r:id="rId17"/>
    <p:sldId id="351" r:id="rId18"/>
    <p:sldId id="342" r:id="rId19"/>
    <p:sldId id="352" r:id="rId20"/>
  </p:sldIdLst>
  <p:sldSz cx="9144000" cy="6858000" type="screen4x3"/>
  <p:notesSz cx="6797675" cy="987425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ΚΑΡΑΒΑΤΟΣ ΔΗΜΗΤΡΗΣ (KARAVATOS DIMITRIS)" initials="ΚΔ(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F4F8F"/>
    <a:srgbClr val="C2DCDB"/>
    <a:srgbClr val="EBECB2"/>
    <a:srgbClr val="EBFFFF"/>
    <a:srgbClr val="A94195"/>
    <a:srgbClr val="93D050"/>
    <a:srgbClr val="92D050"/>
    <a:srgbClr val="85E260"/>
    <a:srgbClr val="00FF00"/>
    <a:srgbClr val="FF1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606" autoAdjust="0"/>
    <p:restoredTop sz="95429" autoAdjust="0"/>
  </p:normalViewPr>
  <p:slideViewPr>
    <p:cSldViewPr>
      <p:cViewPr>
        <p:scale>
          <a:sx n="100" d="100"/>
          <a:sy n="100" d="100"/>
        </p:scale>
        <p:origin x="-1860" y="-258"/>
      </p:cViewPr>
      <p:guideLst>
        <p:guide orient="horz" pos="2160"/>
        <p:guide pos="2880"/>
      </p:guideLst>
    </p:cSldViewPr>
  </p:slideViewPr>
  <p:outlineViewPr>
    <p:cViewPr>
      <p:scale>
        <a:sx n="100" d="100"/>
        <a:sy n="100" d="100"/>
      </p:scale>
      <p:origin x="0" y="0"/>
    </p:cViewPr>
  </p:outlineViewPr>
  <p:notesTextViewPr>
    <p:cViewPr>
      <p:scale>
        <a:sx n="66" d="100"/>
        <a:sy n="66" d="100"/>
      </p:scale>
      <p:origin x="0" y="0"/>
    </p:cViewPr>
  </p:notesTextViewPr>
  <p:sorterViewPr>
    <p:cViewPr>
      <p:scale>
        <a:sx n="100" d="100"/>
        <a:sy n="100" d="100"/>
      </p:scale>
      <p:origin x="0" y="65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3713"/>
          </a:xfrm>
          <a:prstGeom prst="rect">
            <a:avLst/>
          </a:prstGeom>
        </p:spPr>
        <p:txBody>
          <a:bodyPr vert="horz" lIns="90818" tIns="45409" rIns="90818" bIns="45409" rtlCol="0"/>
          <a:lstStyle>
            <a:lvl1pPr algn="l">
              <a:defRPr sz="1200"/>
            </a:lvl1pPr>
          </a:lstStyle>
          <a:p>
            <a:endParaRPr lang="el-GR" dirty="0"/>
          </a:p>
        </p:txBody>
      </p:sp>
      <p:sp>
        <p:nvSpPr>
          <p:cNvPr id="3" name="Θέση ημερομηνίας 2"/>
          <p:cNvSpPr>
            <a:spLocks noGrp="1"/>
          </p:cNvSpPr>
          <p:nvPr>
            <p:ph type="dt" idx="1"/>
          </p:nvPr>
        </p:nvSpPr>
        <p:spPr>
          <a:xfrm>
            <a:off x="3850443" y="0"/>
            <a:ext cx="2945659" cy="493713"/>
          </a:xfrm>
          <a:prstGeom prst="rect">
            <a:avLst/>
          </a:prstGeom>
        </p:spPr>
        <p:txBody>
          <a:bodyPr vert="horz" lIns="90818" tIns="45409" rIns="90818" bIns="45409" rtlCol="0"/>
          <a:lstStyle>
            <a:lvl1pPr algn="r">
              <a:defRPr sz="1200"/>
            </a:lvl1pPr>
          </a:lstStyle>
          <a:p>
            <a:fld id="{DC8D75C0-7469-4822-B26B-3EDC1F0FDF31}" type="datetimeFigureOut">
              <a:rPr lang="el-GR" smtClean="0"/>
              <a:t>26/3/2019</a:t>
            </a:fld>
            <a:endParaRPr lang="el-GR" dirty="0"/>
          </a:p>
        </p:txBody>
      </p:sp>
      <p:sp>
        <p:nvSpPr>
          <p:cNvPr id="4" name="Θέση εικόνας διαφάνειας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0818" tIns="45409" rIns="90818" bIns="45409" rtlCol="0" anchor="ctr"/>
          <a:lstStyle/>
          <a:p>
            <a:endParaRPr lang="el-GR" dirty="0"/>
          </a:p>
        </p:txBody>
      </p:sp>
      <p:sp>
        <p:nvSpPr>
          <p:cNvPr id="5" name="Θέση σημειώσεων 4"/>
          <p:cNvSpPr>
            <a:spLocks noGrp="1"/>
          </p:cNvSpPr>
          <p:nvPr>
            <p:ph type="body" sz="quarter" idx="3"/>
          </p:nvPr>
        </p:nvSpPr>
        <p:spPr>
          <a:xfrm>
            <a:off x="679768" y="4690269"/>
            <a:ext cx="5438140" cy="4443412"/>
          </a:xfrm>
          <a:prstGeom prst="rect">
            <a:avLst/>
          </a:prstGeom>
        </p:spPr>
        <p:txBody>
          <a:bodyPr vert="horz" lIns="90818" tIns="45409" rIns="90818" bIns="45409"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378823"/>
            <a:ext cx="2945659" cy="493713"/>
          </a:xfrm>
          <a:prstGeom prst="rect">
            <a:avLst/>
          </a:prstGeom>
        </p:spPr>
        <p:txBody>
          <a:bodyPr vert="horz" lIns="90818" tIns="45409" rIns="90818" bIns="45409"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50443" y="9378823"/>
            <a:ext cx="2945659" cy="493713"/>
          </a:xfrm>
          <a:prstGeom prst="rect">
            <a:avLst/>
          </a:prstGeom>
        </p:spPr>
        <p:txBody>
          <a:bodyPr vert="horz" lIns="90818" tIns="45409" rIns="90818" bIns="45409" rtlCol="0" anchor="b"/>
          <a:lstStyle>
            <a:lvl1pPr algn="r">
              <a:defRPr sz="1200"/>
            </a:lvl1pPr>
          </a:lstStyle>
          <a:p>
            <a:fld id="{80EA3C1D-7BCB-4FDB-929A-FC57BDA4BED0}" type="slidenum">
              <a:rPr lang="el-GR" smtClean="0"/>
              <a:t>‹#›</a:t>
            </a:fld>
            <a:endParaRPr lang="el-GR" dirty="0"/>
          </a:p>
        </p:txBody>
      </p:sp>
    </p:spTree>
    <p:extLst>
      <p:ext uri="{BB962C8B-B14F-4D97-AF65-F5344CB8AC3E}">
        <p14:creationId xmlns:p14="http://schemas.microsoft.com/office/powerpoint/2010/main" val="341942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50D9AE-3C6A-45A0-9D3F-183973183AC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122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BAEA54-E3B5-4FAB-BFC9-D253BD47D04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490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33258D-62A4-49A8-95AF-58C42F2C86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961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685800" y="609600"/>
            <a:ext cx="7772400" cy="5486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4B2E60-541C-43E8-BC9F-ED32701B7FC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1269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726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34B748-1C5A-4663-888B-606DBDE3D6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492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22C52-BB13-4F77-9929-FF7B5FB378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4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63458F-A2BC-4F33-811A-5ACC063120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42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A2FBF3-BB5B-4968-959C-AC42EE61EBA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529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B1A1EE2-2DCF-4CCA-BA0C-B9B99EB218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18577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C9EF27-DBB8-4CF3-A63E-A7A62BC634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985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268B8E-E0A8-4CFC-8F21-E1A9D34AE2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3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91E893-E4E0-450F-B699-2928568944F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9485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cs typeface="+mn-cs"/>
              </a:defRPr>
            </a:lvl1pPr>
          </a:lstStyle>
          <a:p>
            <a:pPr>
              <a:defRPr/>
            </a:pPr>
            <a:endParaRPr lang="en-US" dirty="0">
              <a:solidFill>
                <a:srgbClr val="000000"/>
              </a:solidFill>
            </a:endParaRPr>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a:defRPr/>
            </a:pPr>
            <a:r>
              <a:rPr lang="en-US" dirty="0" smtClean="0">
                <a:solidFill>
                  <a:srgbClr val="000000"/>
                </a:solidFill>
              </a:rPr>
              <a:t>FLC</a:t>
            </a:r>
            <a:endParaRPr lang="en-US" dirty="0">
              <a:solidFill>
                <a:srgbClr val="000000"/>
              </a:solidFill>
            </a:endParaRPr>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cs typeface="+mn-cs"/>
              </a:defRPr>
            </a:lvl1pPr>
          </a:lstStyle>
          <a:p>
            <a:pPr>
              <a:defRPr/>
            </a:pPr>
            <a:fld id="{B4144467-E449-40FC-BC09-94872F462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789290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4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mailto:dkaravatos@mou.gr" TargetMode="External"/><Relationship Id="rId7" Type="http://schemas.openxmlformats.org/officeDocument/2006/relationships/image" Target="../media/image1.jpeg"/><Relationship Id="rId2" Type="http://schemas.openxmlformats.org/officeDocument/2006/relationships/hyperlink" Target="mailto:kxristodoulou@mou.gr" TargetMode="External"/><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tsalonidis@mou.g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11" name="13 - Ορθογώνιο"/>
          <p:cNvSpPr>
            <a:spLocks noChangeArrowheads="1"/>
          </p:cNvSpPr>
          <p:nvPr/>
        </p:nvSpPr>
        <p:spPr bwMode="auto">
          <a:xfrm>
            <a:off x="1476375" y="1989138"/>
            <a:ext cx="604837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Osaka" pitchFamily="122" charset="-128"/>
              </a:defRPr>
            </a:lvl1pPr>
            <a:lvl2pPr marL="742950" indent="-285750">
              <a:spcBef>
                <a:spcPct val="20000"/>
              </a:spcBef>
              <a:buChar char="–"/>
              <a:defRPr sz="2800">
                <a:solidFill>
                  <a:schemeClr val="tx1"/>
                </a:solidFill>
                <a:latin typeface="Arial" pitchFamily="34" charset="0"/>
                <a:ea typeface="Osaka" pitchFamily="122" charset="-128"/>
              </a:defRPr>
            </a:lvl2pPr>
            <a:lvl3pPr marL="1143000" indent="-228600">
              <a:spcBef>
                <a:spcPct val="20000"/>
              </a:spcBef>
              <a:buChar char="•"/>
              <a:defRPr sz="2400">
                <a:solidFill>
                  <a:schemeClr val="tx1"/>
                </a:solidFill>
                <a:latin typeface="Arial" pitchFamily="34" charset="0"/>
                <a:ea typeface="Osaka" pitchFamily="122" charset="-128"/>
              </a:defRPr>
            </a:lvl3pPr>
            <a:lvl4pPr marL="1600200" indent="-228600">
              <a:spcBef>
                <a:spcPct val="20000"/>
              </a:spcBef>
              <a:buChar char="–"/>
              <a:defRPr sz="2000">
                <a:solidFill>
                  <a:schemeClr val="tx1"/>
                </a:solidFill>
                <a:latin typeface="Arial" pitchFamily="34" charset="0"/>
                <a:ea typeface="Osaka" pitchFamily="122" charset="-128"/>
              </a:defRPr>
            </a:lvl4pPr>
            <a:lvl5pPr marL="2057400" indent="-228600">
              <a:spcBef>
                <a:spcPct val="20000"/>
              </a:spcBef>
              <a:buChar char="»"/>
              <a:defRPr sz="2000">
                <a:solidFill>
                  <a:schemeClr val="tx1"/>
                </a:solidFill>
                <a:latin typeface="Arial" pitchFamily="34" charset="0"/>
                <a:ea typeface="Osaka" pitchFamily="122"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9pPr>
          </a:lstStyle>
          <a:p>
            <a:pPr algn="ctr">
              <a:lnSpc>
                <a:spcPct val="150000"/>
              </a:lnSpc>
              <a:spcBef>
                <a:spcPct val="0"/>
              </a:spcBef>
              <a:buFontTx/>
              <a:buNone/>
            </a:pPr>
            <a:r>
              <a:rPr lang="el-GR" altLang="el-GR" sz="3600" b="1" dirty="0" smtClean="0">
                <a:solidFill>
                  <a:srgbClr val="0F4F8F"/>
                </a:solidFill>
                <a:effectLst>
                  <a:outerShdw blurRad="38100" dist="38100" dir="2700000" algn="tl">
                    <a:srgbClr val="000000">
                      <a:alpha val="43137"/>
                    </a:srgbClr>
                  </a:outerShdw>
                </a:effectLst>
                <a:latin typeface="+mj-lt"/>
                <a:ea typeface="+mj-ea"/>
                <a:cs typeface="Osaka"/>
              </a:rPr>
              <a:t>ΣΕΜΙΝΑΡΙΟ ΕΠΑΛΗΘΕΥΤΩΝ</a:t>
            </a:r>
            <a:endParaRPr lang="el-GR" sz="3600" b="1" dirty="0" smtClean="0">
              <a:solidFill>
                <a:srgbClr val="0F4F8F"/>
              </a:solidFill>
              <a:effectLst>
                <a:outerShdw blurRad="38100" dist="38100" dir="2700000" algn="tl">
                  <a:srgbClr val="000000">
                    <a:alpha val="43137"/>
                  </a:srgbClr>
                </a:outerShdw>
              </a:effectLst>
              <a:latin typeface="+mj-lt"/>
              <a:ea typeface="+mj-ea"/>
              <a:cs typeface="Osaka"/>
            </a:endParaRPr>
          </a:p>
          <a:p>
            <a:pPr algn="ctr">
              <a:spcBef>
                <a:spcPct val="0"/>
              </a:spcBef>
              <a:buFontTx/>
              <a:buNone/>
            </a:pPr>
            <a:endParaRPr lang="en-GB" altLang="el-GR" sz="3600" b="1" dirty="0" smtClean="0">
              <a:solidFill>
                <a:srgbClr val="0F4F8F"/>
              </a:solidFill>
              <a:effectLst>
                <a:outerShdw blurRad="38100" dist="38100" dir="2700000" algn="tl">
                  <a:srgbClr val="000000">
                    <a:alpha val="43137"/>
                  </a:srgbClr>
                </a:outerShdw>
              </a:effectLst>
              <a:latin typeface="+mj-lt"/>
              <a:ea typeface="+mj-ea"/>
              <a:cs typeface="Osaka"/>
            </a:endParaRPr>
          </a:p>
          <a:p>
            <a:pPr algn="ctr">
              <a:spcBef>
                <a:spcPct val="0"/>
              </a:spcBef>
              <a:buNone/>
            </a:pPr>
            <a:r>
              <a:rPr lang="en-US" altLang="el-GR" sz="3600" b="1" dirty="0" smtClean="0">
                <a:solidFill>
                  <a:srgbClr val="0F4F8F"/>
                </a:solidFill>
                <a:effectLst>
                  <a:outerShdw blurRad="38100" dist="38100" dir="2700000" algn="tl">
                    <a:srgbClr val="000000">
                      <a:alpha val="43137"/>
                    </a:srgbClr>
                  </a:outerShdw>
                </a:effectLst>
                <a:latin typeface="+mj-lt"/>
                <a:ea typeface="+mj-ea"/>
                <a:cs typeface="Osaka"/>
              </a:rPr>
              <a:t>4</a:t>
            </a:r>
            <a:r>
              <a:rPr lang="el-GR" altLang="el-GR" sz="3600" b="1" baseline="30000" dirty="0" err="1" smtClean="0">
                <a:solidFill>
                  <a:srgbClr val="0F4F8F"/>
                </a:solidFill>
                <a:effectLst>
                  <a:outerShdw blurRad="38100" dist="38100" dir="2700000" algn="tl">
                    <a:srgbClr val="000000">
                      <a:alpha val="43137"/>
                    </a:srgbClr>
                  </a:outerShdw>
                </a:effectLst>
                <a:latin typeface="+mj-lt"/>
                <a:ea typeface="+mj-ea"/>
                <a:cs typeface="Osaka"/>
              </a:rPr>
              <a:t>ος</a:t>
            </a:r>
            <a:r>
              <a:rPr lang="el-GR" altLang="el-GR" sz="3600" b="1" dirty="0" smtClean="0">
                <a:solidFill>
                  <a:srgbClr val="0F4F8F"/>
                </a:solidFill>
                <a:effectLst>
                  <a:outerShdw blurRad="38100" dist="38100" dir="2700000" algn="tl">
                    <a:srgbClr val="000000">
                      <a:alpha val="43137"/>
                    </a:srgbClr>
                  </a:outerShdw>
                </a:effectLst>
                <a:latin typeface="+mj-lt"/>
                <a:ea typeface="+mj-ea"/>
                <a:cs typeface="Osaka"/>
              </a:rPr>
              <a:t> </a:t>
            </a:r>
            <a:r>
              <a:rPr lang="el-GR" altLang="el-GR" sz="3600" b="1" dirty="0" smtClean="0">
                <a:solidFill>
                  <a:srgbClr val="0F4F8F"/>
                </a:solidFill>
                <a:effectLst>
                  <a:outerShdw blurRad="38100" dist="38100" dir="2700000" algn="tl">
                    <a:srgbClr val="000000">
                      <a:alpha val="43137"/>
                    </a:srgbClr>
                  </a:outerShdw>
                </a:effectLst>
                <a:latin typeface="+mj-lt"/>
                <a:ea typeface="+mj-ea"/>
                <a:cs typeface="Osaka"/>
              </a:rPr>
              <a:t>κύκλος</a:t>
            </a:r>
          </a:p>
          <a:p>
            <a:pPr algn="ctr">
              <a:spcBef>
                <a:spcPct val="0"/>
              </a:spcBef>
              <a:buNone/>
            </a:pPr>
            <a:endParaRPr lang="el-GR" altLang="el-GR" sz="3600" b="1" dirty="0">
              <a:solidFill>
                <a:srgbClr val="0F4F8F"/>
              </a:solidFill>
              <a:effectLst>
                <a:outerShdw blurRad="38100" dist="38100" dir="2700000" algn="tl">
                  <a:srgbClr val="000000">
                    <a:alpha val="43137"/>
                  </a:srgbClr>
                </a:outerShdw>
              </a:effectLst>
              <a:latin typeface="+mj-lt"/>
              <a:ea typeface="+mj-ea"/>
              <a:cs typeface="Osaka"/>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a:t>
            </a:fld>
            <a:endParaRPr lang="en-US" sz="1000"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2971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smtClean="0">
                <a:solidFill>
                  <a:srgbClr val="0F4F8F"/>
                </a:solidFill>
                <a:cs typeface="+mn-cs"/>
              </a:rPr>
              <a:t>ΠΕΡΙΠΤΩΣΕΙΣ ΔΑΠΑΝΩΝ ΠΡΟΣΩΠΙΚΟΥ</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113947"/>
          </a:xfrm>
          <a:prstGeom prst="rect">
            <a:avLst/>
          </a:prstGeom>
        </p:spPr>
        <p:txBody>
          <a:bodyPr wrap="square">
            <a:spAutoFit/>
          </a:bodyPr>
          <a:lstStyle/>
          <a:p>
            <a:pPr marL="514350" indent="-514350" algn="just">
              <a:lnSpc>
                <a:spcPct val="115000"/>
              </a:lnSpc>
              <a:spcAft>
                <a:spcPts val="1000"/>
              </a:spcAft>
              <a:buFont typeface="+mj-lt"/>
              <a:buAutoNum type="romanUcPeriod"/>
            </a:pPr>
            <a:r>
              <a:rPr lang="el-GR" sz="2000" dirty="0">
                <a:latin typeface="Calibri" panose="020F0502020204030204" pitchFamily="34" charset="0"/>
                <a:ea typeface="Calibri"/>
                <a:cs typeface="Times New Roman"/>
              </a:rPr>
              <a:t>Το </a:t>
            </a:r>
            <a:r>
              <a:rPr lang="el-GR" sz="2000" b="1" dirty="0">
                <a:latin typeface="Calibri" panose="020F0502020204030204" pitchFamily="34" charset="0"/>
                <a:ea typeface="Calibri"/>
                <a:cs typeface="Times New Roman"/>
              </a:rPr>
              <a:t>τακτικό προσωπικό </a:t>
            </a:r>
            <a:r>
              <a:rPr lang="el-GR" sz="2000" dirty="0">
                <a:latin typeface="Calibri" panose="020F0502020204030204" pitchFamily="34" charset="0"/>
                <a:ea typeface="Calibri"/>
                <a:cs typeface="Times New Roman"/>
              </a:rPr>
              <a:t>του δικαιούχου που απασχολείται στην πράξη συνδέεται με το δικαιούχο με σχέση εξαρτημένης εργασίας (μόνιμο, σύμβαση εργασίας πλήρους ή μερικής απασχόλησης αορίστου χρόνου). Το προσωπικό που συμμετέχει στην πράξη καθώς και ο χρόνος απασχόλησης του σε αυτή καθορίζεται με απόφαση του αρμόδιου οργάνου του δικαιούχου. Το προσωπικό του δικαιούχου </a:t>
            </a:r>
            <a:r>
              <a:rPr lang="el-GR" sz="2000" b="1" dirty="0">
                <a:latin typeface="Calibri" panose="020F0502020204030204" pitchFamily="34" charset="0"/>
                <a:ea typeface="Calibri"/>
                <a:cs typeface="Times New Roman"/>
              </a:rPr>
              <a:t>δεν επιτρέπεται</a:t>
            </a:r>
            <a:r>
              <a:rPr lang="el-GR" sz="2000" dirty="0">
                <a:latin typeface="Calibri" panose="020F0502020204030204" pitchFamily="34" charset="0"/>
                <a:ea typeface="Calibri"/>
                <a:cs typeface="Times New Roman"/>
              </a:rPr>
              <a:t> να απασχολείται στην πράξη στη βάση </a:t>
            </a:r>
            <a:r>
              <a:rPr lang="el-GR" sz="2000" b="1" dirty="0" smtClean="0">
                <a:latin typeface="Calibri" panose="020F0502020204030204" pitchFamily="34" charset="0"/>
                <a:ea typeface="Calibri"/>
                <a:cs typeface="Times New Roman"/>
              </a:rPr>
              <a:t>σύμβασης </a:t>
            </a:r>
            <a:r>
              <a:rPr lang="el-GR" sz="2000" b="1" dirty="0">
                <a:latin typeface="Calibri" panose="020F0502020204030204" pitchFamily="34" charset="0"/>
                <a:ea typeface="Calibri"/>
                <a:cs typeface="Times New Roman"/>
              </a:rPr>
              <a:t>μίσθωσης </a:t>
            </a:r>
            <a:r>
              <a:rPr lang="el-GR" sz="2000" b="1" dirty="0" smtClean="0">
                <a:latin typeface="Calibri" panose="020F0502020204030204" pitchFamily="34" charset="0"/>
                <a:ea typeface="Calibri"/>
                <a:cs typeface="Times New Roman"/>
              </a:rPr>
              <a:t>έργου</a:t>
            </a:r>
            <a:r>
              <a:rPr lang="en-US" sz="2000" b="1" dirty="0" smtClean="0">
                <a:latin typeface="Calibri" panose="020F0502020204030204" pitchFamily="34" charset="0"/>
                <a:ea typeface="Calibri"/>
                <a:cs typeface="Times New Roman"/>
              </a:rPr>
              <a:t>, KAI </a:t>
            </a:r>
            <a:r>
              <a:rPr lang="el-GR" sz="2000" dirty="0" smtClean="0">
                <a:latin typeface="Calibri" panose="020F0502020204030204" pitchFamily="34" charset="0"/>
                <a:ea typeface="Calibri"/>
                <a:cs typeface="Times New Roman"/>
              </a:rPr>
              <a:t>με πρόσθετη αμοιβή από άλλους φορείς και σύμφωνα με διατάξεις που </a:t>
            </a:r>
            <a:r>
              <a:rPr lang="el-GR" sz="2000" smtClean="0">
                <a:latin typeface="Calibri" panose="020F0502020204030204" pitchFamily="34" charset="0"/>
                <a:ea typeface="Calibri"/>
                <a:cs typeface="Times New Roman"/>
              </a:rPr>
              <a:t>αφορούν ιδιωτικό </a:t>
            </a:r>
            <a:r>
              <a:rPr lang="el-GR" sz="2000" dirty="0" smtClean="0">
                <a:latin typeface="Calibri" panose="020F0502020204030204" pitchFamily="34" charset="0"/>
                <a:ea typeface="Calibri"/>
                <a:cs typeface="Times New Roman"/>
              </a:rPr>
              <a:t>έργο και πάντοτε με σύμβαση μίσθωσης έργου</a:t>
            </a:r>
            <a:r>
              <a:rPr lang="el-GR" sz="2000" b="1" dirty="0" smtClean="0">
                <a:latin typeface="Calibri" panose="020F0502020204030204" pitchFamily="34" charset="0"/>
                <a:ea typeface="Calibri"/>
                <a:cs typeface="Times New Roman"/>
              </a:rPr>
              <a:t>.</a:t>
            </a:r>
          </a:p>
          <a:p>
            <a:pPr algn="just">
              <a:lnSpc>
                <a:spcPct val="115000"/>
              </a:lnSpc>
              <a:spcAft>
                <a:spcPts val="1000"/>
              </a:spcAft>
            </a:pPr>
            <a:endParaRPr lang="el-GR" sz="20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10</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83623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smtClean="0">
                <a:solidFill>
                  <a:srgbClr val="0F4F8F"/>
                </a:solidFill>
                <a:cs typeface="+mn-cs"/>
              </a:rPr>
              <a:t>ΠΕΡΙΠΤΩΣΕΙΣ ΔΑΠΑΝΩΝ ΠΡΟΣΩΠΙΚΟΥ</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2549159"/>
          </a:xfrm>
          <a:prstGeom prst="rect">
            <a:avLst/>
          </a:prstGeom>
        </p:spPr>
        <p:txBody>
          <a:bodyPr wrap="square">
            <a:spAutoFit/>
          </a:bodyPr>
          <a:lstStyle/>
          <a:p>
            <a:pPr algn="just">
              <a:lnSpc>
                <a:spcPct val="115000"/>
              </a:lnSpc>
              <a:spcAft>
                <a:spcPts val="1000"/>
              </a:spcAft>
            </a:pPr>
            <a:r>
              <a:rPr lang="en-US" sz="2000" dirty="0" smtClean="0">
                <a:solidFill>
                  <a:srgbClr val="000000"/>
                </a:solidFill>
                <a:latin typeface="Calibri" panose="020F0502020204030204" pitchFamily="34" charset="0"/>
              </a:rPr>
              <a:t>II.  </a:t>
            </a:r>
            <a:r>
              <a:rPr lang="el-GR" sz="2000" dirty="0" smtClean="0">
                <a:solidFill>
                  <a:srgbClr val="000000"/>
                </a:solidFill>
                <a:latin typeface="Calibri" panose="020F0502020204030204" pitchFamily="34" charset="0"/>
              </a:rPr>
              <a:t>Τυχόν </a:t>
            </a:r>
            <a:r>
              <a:rPr lang="el-GR" sz="2000" b="1" dirty="0">
                <a:solidFill>
                  <a:srgbClr val="000000"/>
                </a:solidFill>
                <a:latin typeface="Calibri" panose="020F0502020204030204" pitchFamily="34" charset="0"/>
              </a:rPr>
              <a:t>έκτακτο προσωπικό </a:t>
            </a:r>
            <a:r>
              <a:rPr lang="el-GR" sz="2000" dirty="0">
                <a:solidFill>
                  <a:srgbClr val="000000"/>
                </a:solidFill>
                <a:latin typeface="Calibri" panose="020F0502020204030204" pitchFamily="34" charset="0"/>
              </a:rPr>
              <a:t>που απαιτείται για την υλοποίηση της πράξης απασχολείται από το δικαιούχο είτε με σύμβαση εργασίας ορισμένου χρόνου (πλήρους ή μερικής απασχόλησης), είτε με σύμβαση μίσθωσης </a:t>
            </a:r>
            <a:r>
              <a:rPr lang="el-GR" sz="2000" dirty="0" smtClean="0">
                <a:solidFill>
                  <a:srgbClr val="000000"/>
                </a:solidFill>
                <a:latin typeface="Calibri" panose="020F0502020204030204" pitchFamily="34" charset="0"/>
              </a:rPr>
              <a:t>έργου</a:t>
            </a:r>
            <a:r>
              <a:rPr lang="en-US" sz="2000" dirty="0" smtClean="0">
                <a:solidFill>
                  <a:srgbClr val="000000"/>
                </a:solidFill>
                <a:latin typeface="Calibri" panose="020F0502020204030204" pitchFamily="34" charset="0"/>
              </a:rPr>
              <a:t>, </a:t>
            </a:r>
            <a:r>
              <a:rPr lang="el-GR" sz="2000" dirty="0" smtClean="0">
                <a:solidFill>
                  <a:srgbClr val="000000"/>
                </a:solidFill>
                <a:latin typeface="Calibri" panose="020F0502020204030204" pitchFamily="34" charset="0"/>
              </a:rPr>
              <a:t>μετά από σχετική διαγωνιστική διαδικασία. </a:t>
            </a:r>
            <a:r>
              <a:rPr lang="el-GR" sz="2000" dirty="0">
                <a:solidFill>
                  <a:srgbClr val="000000"/>
                </a:solidFill>
                <a:latin typeface="Calibri" panose="020F0502020204030204" pitchFamily="34" charset="0"/>
              </a:rPr>
              <a:t>Στη σύμβαση προσδιορίζεται η απασχόληση στην πράξη, το αντικείμενο της απασχόλησης σε σχέση με τις ενέργειες και τα παραδοτέα της πράξης και η αμοιβή.</a:t>
            </a: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11</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79483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smtClean="0">
                <a:solidFill>
                  <a:srgbClr val="0F4F8F"/>
                </a:solidFill>
                <a:cs typeface="+mn-cs"/>
              </a:rPr>
              <a:t>ΠΕΡΙΠΤΩΣΕΙΣ ΔΑΠΑΝΩΝ ΠΡΟΣΩΠΙΚΟΥ</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628800"/>
            <a:ext cx="7560840" cy="3631763"/>
          </a:xfrm>
          <a:prstGeom prst="rect">
            <a:avLst/>
          </a:prstGeom>
        </p:spPr>
        <p:txBody>
          <a:bodyPr wrap="square">
            <a:spAutoFit/>
          </a:bodyPr>
          <a:lstStyle/>
          <a:p>
            <a:pPr marL="514350" indent="-514350" algn="just">
              <a:lnSpc>
                <a:spcPct val="115000"/>
              </a:lnSpc>
              <a:spcAft>
                <a:spcPts val="1000"/>
              </a:spcAft>
              <a:buFont typeface="+mj-lt"/>
              <a:buAutoNum type="romanUcPeriod" startAt="3"/>
            </a:pPr>
            <a:r>
              <a:rPr lang="el-GR" sz="2000" dirty="0" smtClean="0">
                <a:latin typeface="Calibri" panose="020F0502020204030204" pitchFamily="34" charset="0"/>
                <a:ea typeface="Calibri"/>
                <a:cs typeface="Times New Roman"/>
              </a:rPr>
              <a:t>Η </a:t>
            </a:r>
            <a:r>
              <a:rPr lang="en-US" sz="2000" b="1" dirty="0" smtClean="0">
                <a:latin typeface="Calibri" panose="020F0502020204030204" pitchFamily="34" charset="0"/>
                <a:ea typeface="Calibri"/>
                <a:cs typeface="Times New Roman"/>
              </a:rPr>
              <a:t>“</a:t>
            </a:r>
            <a:r>
              <a:rPr lang="el-GR" sz="2000" b="1" dirty="0" smtClean="0">
                <a:latin typeface="Calibri" panose="020F0502020204030204" pitchFamily="34" charset="0"/>
                <a:ea typeface="Calibri"/>
                <a:cs typeface="Times New Roman"/>
              </a:rPr>
              <a:t>πρόσκληση εκδήλωσης ενδιαφέροντος</a:t>
            </a:r>
            <a:r>
              <a:rPr lang="en-US" sz="2000" b="1" dirty="0" smtClean="0">
                <a:latin typeface="Calibri" panose="020F0502020204030204" pitchFamily="34" charset="0"/>
                <a:ea typeface="Calibri"/>
                <a:cs typeface="Times New Roman"/>
              </a:rPr>
              <a:t>”</a:t>
            </a:r>
            <a:r>
              <a:rPr lang="el-GR" sz="2000" b="1" dirty="0" smtClean="0">
                <a:latin typeface="Calibri" panose="020F0502020204030204" pitchFamily="34" charset="0"/>
                <a:ea typeface="Calibri"/>
                <a:cs typeface="Times New Roman"/>
              </a:rPr>
              <a:t> </a:t>
            </a:r>
            <a:r>
              <a:rPr lang="el-GR" sz="2000" dirty="0" smtClean="0">
                <a:latin typeface="Calibri" panose="020F0502020204030204" pitchFamily="34" charset="0"/>
                <a:ea typeface="Calibri"/>
                <a:cs typeface="Times New Roman"/>
              </a:rPr>
              <a:t>αφορά πάντα έκτακτο προσωπικό του δικαιούχου και καταχωρείται στην κατηγορία δαπάνης </a:t>
            </a:r>
            <a:r>
              <a:rPr lang="en-US" sz="2000" u="sng" dirty="0" smtClean="0">
                <a:latin typeface="Calibri" panose="020F0502020204030204" pitchFamily="34" charset="0"/>
                <a:ea typeface="Calibri"/>
                <a:cs typeface="Times New Roman"/>
              </a:rPr>
              <a:t>“staff”.</a:t>
            </a:r>
            <a:r>
              <a:rPr lang="el-GR" sz="2000" dirty="0" smtClean="0">
                <a:latin typeface="Calibri" panose="020F0502020204030204" pitchFamily="34" charset="0"/>
                <a:ea typeface="Calibri"/>
                <a:cs typeface="Times New Roman"/>
              </a:rPr>
              <a:t> Στην περίπτωση που ανάλογη δαπάνη έχει καταχωρηθεί ως </a:t>
            </a:r>
            <a:r>
              <a:rPr lang="en-US" sz="2000" dirty="0" smtClean="0">
                <a:latin typeface="Calibri" panose="020F0502020204030204" pitchFamily="34" charset="0"/>
                <a:ea typeface="Calibri"/>
                <a:cs typeface="Times New Roman"/>
              </a:rPr>
              <a:t>“external expertise and services”</a:t>
            </a:r>
            <a:r>
              <a:rPr lang="el-GR" sz="2000" dirty="0" smtClean="0">
                <a:latin typeface="Calibri" panose="020F0502020204030204" pitchFamily="34" charset="0"/>
                <a:ea typeface="Calibri"/>
                <a:cs typeface="Times New Roman"/>
              </a:rPr>
              <a:t>, ο επαληθευτής θα θεωρήσει την συγκεκριμένη δαπάνη ως μη επιλέξιμη και θα ζητήσει από τον δικαιούχο να γίνει σχετική τροποποίηση του ΤΔΕ και να υποβάλλει ξανά την δαπάνη σε επόμενο αίτημα επαλήθευσης δαπανών. Η δαπάνη θα θεωρηθεί επιλέξιμη αν υπάρχει σχετική έγκριση (π.χ. μέσω </a:t>
            </a:r>
            <a:r>
              <a:rPr lang="en-US" sz="2000" dirty="0" smtClean="0">
                <a:latin typeface="Calibri" panose="020F0502020204030204" pitchFamily="34" charset="0"/>
                <a:ea typeface="Calibri"/>
                <a:cs typeface="Times New Roman"/>
              </a:rPr>
              <a:t>e-mail) </a:t>
            </a:r>
            <a:r>
              <a:rPr lang="el-GR" sz="2000" dirty="0" smtClean="0">
                <a:latin typeface="Calibri" panose="020F0502020204030204" pitchFamily="34" charset="0"/>
                <a:ea typeface="Calibri"/>
                <a:cs typeface="Times New Roman"/>
              </a:rPr>
              <a:t>από τις Αρχές του Προγράμματος (ΔΑ/ΚΓ). </a:t>
            </a:r>
            <a:endParaRPr lang="el-GR" sz="2000" u="sng" dirty="0" smtClean="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12</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49351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smtClean="0">
                <a:solidFill>
                  <a:srgbClr val="0F4F8F"/>
                </a:solidFill>
                <a:cs typeface="+mn-cs"/>
              </a:rPr>
              <a:t>ΔΙΑΔΡΟΜΗ ΕΛΕΓΧΟΥ (</a:t>
            </a:r>
            <a:r>
              <a:rPr lang="en-US" altLang="el-GR" sz="2400" b="1" u="sng" kern="1200" dirty="0" smtClean="0">
                <a:solidFill>
                  <a:srgbClr val="0F4F8F"/>
                </a:solidFill>
                <a:cs typeface="+mn-cs"/>
              </a:rPr>
              <a:t>AUDIT TRAIL)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628800"/>
            <a:ext cx="7560840" cy="4950073"/>
          </a:xfrm>
          <a:prstGeom prst="rect">
            <a:avLst/>
          </a:prstGeom>
        </p:spPr>
        <p:txBody>
          <a:bodyPr wrap="square">
            <a:spAutoFit/>
          </a:bodyPr>
          <a:lstStyle/>
          <a:p>
            <a:pPr marL="514350" indent="-514350" algn="just">
              <a:lnSpc>
                <a:spcPct val="115000"/>
              </a:lnSpc>
              <a:spcAft>
                <a:spcPts val="1000"/>
              </a:spcAft>
              <a:buFont typeface="+mj-lt"/>
              <a:buAutoNum type="alphaUcPeriod"/>
            </a:pPr>
            <a:r>
              <a:rPr lang="el-GR" sz="2000" dirty="0" smtClean="0">
                <a:latin typeface="Calibri" panose="020F0502020204030204" pitchFamily="34" charset="0"/>
                <a:ea typeface="Calibri"/>
                <a:cs typeface="Times New Roman"/>
              </a:rPr>
              <a:t>Για </a:t>
            </a:r>
            <a:r>
              <a:rPr lang="el-GR" sz="2000" b="1" dirty="0" smtClean="0">
                <a:latin typeface="Calibri" panose="020F0502020204030204" pitchFamily="34" charset="0"/>
                <a:ea typeface="Calibri"/>
                <a:cs typeface="Times New Roman"/>
              </a:rPr>
              <a:t>τακτικό προσωπικό</a:t>
            </a:r>
            <a:r>
              <a:rPr lang="el-GR" sz="2000" dirty="0" smtClean="0">
                <a:latin typeface="Calibri" panose="020F0502020204030204" pitchFamily="34" charset="0"/>
                <a:ea typeface="Calibri"/>
                <a:cs typeface="Times New Roman"/>
              </a:rPr>
              <a:t>:</a:t>
            </a:r>
          </a:p>
          <a:p>
            <a:pPr marL="971550" lvl="1" indent="-514350" algn="just">
              <a:lnSpc>
                <a:spcPct val="115000"/>
              </a:lnSpc>
              <a:spcAft>
                <a:spcPts val="1000"/>
              </a:spcAft>
              <a:buFont typeface="+mj-lt"/>
              <a:buAutoNum type="romanLcPeriod"/>
            </a:pPr>
            <a:r>
              <a:rPr lang="el-GR" sz="2000" u="sng" dirty="0">
                <a:latin typeface="Calibri" panose="020F0502020204030204" pitchFamily="34" charset="0"/>
                <a:ea typeface="Calibri"/>
                <a:cs typeface="Times New Roman"/>
              </a:rPr>
              <a:t>Απόφαση της διοίκησης </a:t>
            </a:r>
            <a:r>
              <a:rPr lang="el-GR" sz="2000" dirty="0">
                <a:latin typeface="Calibri" panose="020F0502020204030204" pitchFamily="34" charset="0"/>
                <a:ea typeface="Calibri"/>
                <a:cs typeface="Times New Roman"/>
              </a:rPr>
              <a:t>του δικαιούχου με την οποία καθορίζεται το προσωπικό που θα απασχοληθεί στην πράξη, τα καθήκοντά τους σε σχέση με το φυσικό αντικείμενο της πράξης, ο χρόνος απασχόλησής τους, καθώς και ο τρόπος απασχόλησής τους στην πράξη (εντός ωραρίου, υπερωριακή απασχόληση, πρόσθετη απασχόληση</a:t>
            </a:r>
            <a:r>
              <a:rPr lang="el-GR" sz="2000" dirty="0" smtClean="0">
                <a:latin typeface="Calibri" panose="020F0502020204030204" pitchFamily="34" charset="0"/>
                <a:ea typeface="Calibri"/>
                <a:cs typeface="Times New Roman"/>
              </a:rPr>
              <a:t>)</a:t>
            </a:r>
          </a:p>
          <a:p>
            <a:pPr marL="971550" lvl="1" indent="-514350" algn="just">
              <a:lnSpc>
                <a:spcPct val="115000"/>
              </a:lnSpc>
              <a:spcAft>
                <a:spcPts val="1000"/>
              </a:spcAft>
              <a:buFont typeface="+mj-lt"/>
              <a:buAutoNum type="romanLcPeriod"/>
            </a:pPr>
            <a:r>
              <a:rPr lang="el-GR" sz="2000" u="sng" dirty="0">
                <a:latin typeface="Calibri" panose="020F0502020204030204" pitchFamily="34" charset="0"/>
              </a:rPr>
              <a:t>Μηνιαία </a:t>
            </a:r>
            <a:r>
              <a:rPr lang="el-GR" sz="2000" u="sng" dirty="0" smtClean="0">
                <a:latin typeface="Calibri" panose="020F0502020204030204" pitchFamily="34" charset="0"/>
              </a:rPr>
              <a:t>απολογιστικά </a:t>
            </a:r>
            <a:r>
              <a:rPr lang="el-GR" sz="2000" u="sng" dirty="0">
                <a:latin typeface="Calibri" panose="020F0502020204030204" pitchFamily="34" charset="0"/>
              </a:rPr>
              <a:t>φύλλα χρονοχρέωσης </a:t>
            </a:r>
            <a:r>
              <a:rPr lang="el-GR" sz="2000" dirty="0" smtClean="0">
                <a:latin typeface="Calibri" panose="020F0502020204030204" pitchFamily="34" charset="0"/>
              </a:rPr>
              <a:t>(time sheets). </a:t>
            </a:r>
            <a:r>
              <a:rPr lang="el-GR" sz="2000" dirty="0">
                <a:latin typeface="Calibri" panose="020F0502020204030204" pitchFamily="34" charset="0"/>
              </a:rPr>
              <a:t>Για τις περιπτώσεις που το φυσικό πρόσωπο απασχολείται στην πράξη για το σύνολο του συμβατικού του χρόνου </a:t>
            </a:r>
            <a:r>
              <a:rPr lang="el-GR" sz="2000" u="sng" dirty="0">
                <a:latin typeface="Calibri" panose="020F0502020204030204" pitchFamily="34" charset="0"/>
              </a:rPr>
              <a:t>δεν απαιτείται η συμπλήρωση φύλλων χρονοχρέωσης </a:t>
            </a:r>
            <a:r>
              <a:rPr lang="el-GR" sz="2000" dirty="0">
                <a:latin typeface="Calibri" panose="020F0502020204030204" pitchFamily="34" charset="0"/>
              </a:rPr>
              <a:t>αλλά σχετική βεβαίωση του υπευθύνου της διοίκησης του </a:t>
            </a:r>
            <a:r>
              <a:rPr lang="el-GR" sz="2000" dirty="0" smtClean="0">
                <a:latin typeface="Calibri" panose="020F0502020204030204" pitchFamily="34" charset="0"/>
              </a:rPr>
              <a:t>δικαιούχου ότι δεν συμμετέχει σε άλλα έργα του δικαιούχου. </a:t>
            </a:r>
            <a:endParaRPr lang="el-GR" sz="2000" dirty="0" smtClean="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13</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6982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smtClean="0">
                <a:solidFill>
                  <a:srgbClr val="0F4F8F"/>
                </a:solidFill>
                <a:cs typeface="+mn-cs"/>
              </a:rPr>
              <a:t>ΔΙΑΔΡΟΜΗ ΕΛΕΓΧΟΥ (</a:t>
            </a:r>
            <a:r>
              <a:rPr lang="en-US" altLang="el-GR" sz="2400" b="1" u="sng" kern="1200" dirty="0" smtClean="0">
                <a:solidFill>
                  <a:srgbClr val="0F4F8F"/>
                </a:solidFill>
                <a:cs typeface="+mn-cs"/>
              </a:rPr>
              <a:t>AUDIT TRAIL)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721657"/>
            <a:ext cx="7560840" cy="2600712"/>
          </a:xfrm>
          <a:prstGeom prst="rect">
            <a:avLst/>
          </a:prstGeom>
        </p:spPr>
        <p:txBody>
          <a:bodyPr wrap="square">
            <a:spAutoFit/>
          </a:bodyPr>
          <a:lstStyle/>
          <a:p>
            <a:pPr marL="971550" lvl="1" indent="-514350" algn="just">
              <a:lnSpc>
                <a:spcPct val="115000"/>
              </a:lnSpc>
              <a:spcAft>
                <a:spcPts val="1000"/>
              </a:spcAft>
              <a:buFont typeface="+mj-lt"/>
              <a:buAutoNum type="romanLcPeriod" startAt="3"/>
            </a:pPr>
            <a:r>
              <a:rPr lang="el-GR" sz="2000" dirty="0" smtClean="0">
                <a:latin typeface="Calibri" panose="020F0502020204030204" pitchFamily="34" charset="0"/>
                <a:ea typeface="Calibri"/>
                <a:cs typeface="Times New Roman"/>
              </a:rPr>
              <a:t>Υπογεγραμμένες </a:t>
            </a:r>
            <a:r>
              <a:rPr lang="el-GR" sz="2000" u="sng" dirty="0">
                <a:latin typeface="Calibri" panose="020F0502020204030204" pitchFamily="34" charset="0"/>
                <a:ea typeface="Calibri"/>
                <a:cs typeface="Times New Roman"/>
              </a:rPr>
              <a:t>μισθοδοτικές </a:t>
            </a:r>
            <a:r>
              <a:rPr lang="el-GR" sz="2000" u="sng" dirty="0" smtClean="0">
                <a:latin typeface="Calibri" panose="020F0502020204030204" pitchFamily="34" charset="0"/>
                <a:ea typeface="Calibri"/>
                <a:cs typeface="Times New Roman"/>
              </a:rPr>
              <a:t>καταστάσεις</a:t>
            </a:r>
            <a:r>
              <a:rPr lang="en-US" sz="2000" u="sng" smtClean="0">
                <a:latin typeface="Calibri" panose="020F0502020204030204" pitchFamily="34" charset="0"/>
                <a:ea typeface="Calibri"/>
                <a:cs typeface="Times New Roman"/>
              </a:rPr>
              <a:t>,</a:t>
            </a:r>
            <a:r>
              <a:rPr lang="en-US" sz="2000" smtClean="0">
                <a:latin typeface="Calibri" panose="020F0502020204030204" pitchFamily="34" charset="0"/>
                <a:ea typeface="Calibri"/>
                <a:cs typeface="Times New Roman"/>
              </a:rPr>
              <a:t> </a:t>
            </a:r>
            <a:r>
              <a:rPr lang="el-GR" sz="2000" smtClean="0">
                <a:latin typeface="Calibri" panose="020F0502020204030204" pitchFamily="34" charset="0"/>
                <a:ea typeface="Calibri"/>
                <a:cs typeface="Times New Roman"/>
              </a:rPr>
              <a:t>αποδείξεις </a:t>
            </a:r>
            <a:r>
              <a:rPr lang="el-GR" sz="2000" dirty="0">
                <a:latin typeface="Calibri" panose="020F0502020204030204" pitchFamily="34" charset="0"/>
                <a:ea typeface="Calibri"/>
                <a:cs typeface="Times New Roman"/>
              </a:rPr>
              <a:t>είσπραξης μισθού ή αποδείξεις κατάθεσης στην τράπεζα ή άλλα παραστατικά</a:t>
            </a:r>
            <a:endParaRPr lang="el-GR" sz="2000" dirty="0" smtClean="0">
              <a:latin typeface="Calibri" panose="020F0502020204030204" pitchFamily="34" charset="0"/>
              <a:ea typeface="Calibri"/>
              <a:cs typeface="Times New Roman"/>
            </a:endParaRPr>
          </a:p>
          <a:p>
            <a:pPr marL="971550" lvl="1" indent="-514350" algn="just">
              <a:lnSpc>
                <a:spcPct val="115000"/>
              </a:lnSpc>
              <a:spcAft>
                <a:spcPts val="1000"/>
              </a:spcAft>
              <a:buFont typeface="+mj-lt"/>
              <a:buAutoNum type="romanLcPeriod" startAt="3"/>
            </a:pPr>
            <a:r>
              <a:rPr lang="el-GR" sz="2000" u="sng" dirty="0">
                <a:latin typeface="Calibri" panose="020F0502020204030204" pitchFamily="34" charset="0"/>
              </a:rPr>
              <a:t>Εκθέσεις για το παραχθέν έργο </a:t>
            </a:r>
            <a:r>
              <a:rPr lang="el-GR" sz="2000" dirty="0">
                <a:latin typeface="Calibri" panose="020F0502020204030204" pitchFamily="34" charset="0"/>
              </a:rPr>
              <a:t>την αντίστοιχη </a:t>
            </a:r>
            <a:r>
              <a:rPr lang="el-GR" sz="2000" dirty="0" smtClean="0">
                <a:latin typeface="Calibri" panose="020F0502020204030204" pitchFamily="34" charset="0"/>
              </a:rPr>
              <a:t>περίοδο</a:t>
            </a:r>
          </a:p>
          <a:p>
            <a:pPr lvl="1" algn="just">
              <a:lnSpc>
                <a:spcPct val="115000"/>
              </a:lnSpc>
              <a:spcAft>
                <a:spcPts val="1000"/>
              </a:spcAft>
            </a:pPr>
            <a:endParaRPr lang="el-GR" sz="2000" dirty="0" smtClean="0">
              <a:latin typeface="Calibri" panose="020F0502020204030204" pitchFamily="34" charset="0"/>
            </a:endParaRPr>
          </a:p>
          <a:p>
            <a:pPr lvl="1" algn="just">
              <a:lnSpc>
                <a:spcPct val="115000"/>
              </a:lnSpc>
              <a:spcAft>
                <a:spcPts val="1000"/>
              </a:spcAft>
            </a:pPr>
            <a:endParaRPr lang="el-GR" sz="2000" dirty="0" smtClean="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14</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96684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smtClean="0">
                <a:solidFill>
                  <a:srgbClr val="0F4F8F"/>
                </a:solidFill>
                <a:cs typeface="+mn-cs"/>
              </a:rPr>
              <a:t>ΔΙΑΔΡΟΜΗ ΕΛΕΓΧΟΥ (</a:t>
            </a:r>
            <a:r>
              <a:rPr lang="en-US" altLang="el-GR" sz="2400" b="1" u="sng" kern="1200" dirty="0" smtClean="0">
                <a:solidFill>
                  <a:srgbClr val="0F4F8F"/>
                </a:solidFill>
                <a:cs typeface="+mn-cs"/>
              </a:rPr>
              <a:t>AUDIT TRAIL)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628800"/>
            <a:ext cx="7560840" cy="4370427"/>
          </a:xfrm>
          <a:prstGeom prst="rect">
            <a:avLst/>
          </a:prstGeom>
        </p:spPr>
        <p:txBody>
          <a:bodyPr wrap="square">
            <a:spAutoFit/>
          </a:bodyPr>
          <a:lstStyle/>
          <a:p>
            <a:pPr marL="514350" indent="-514350" algn="just">
              <a:lnSpc>
                <a:spcPct val="115000"/>
              </a:lnSpc>
              <a:spcAft>
                <a:spcPts val="1000"/>
              </a:spcAft>
              <a:buFont typeface="+mj-lt"/>
              <a:buAutoNum type="alphaUcPeriod" startAt="2"/>
            </a:pPr>
            <a:r>
              <a:rPr lang="el-GR" sz="2000" dirty="0" smtClean="0">
                <a:latin typeface="Calibri" panose="020F0502020204030204" pitchFamily="34" charset="0"/>
                <a:ea typeface="Calibri"/>
                <a:cs typeface="Times New Roman"/>
              </a:rPr>
              <a:t>Για </a:t>
            </a:r>
            <a:r>
              <a:rPr lang="el-GR" sz="2000" b="1" dirty="0" smtClean="0">
                <a:latin typeface="Calibri" panose="020F0502020204030204" pitchFamily="34" charset="0"/>
                <a:ea typeface="Calibri"/>
                <a:cs typeface="Times New Roman"/>
              </a:rPr>
              <a:t>έκτακτο προσωπικό</a:t>
            </a:r>
            <a:r>
              <a:rPr lang="el-GR" sz="2000" dirty="0" smtClean="0">
                <a:latin typeface="Calibri" panose="020F0502020204030204" pitchFamily="34" charset="0"/>
                <a:ea typeface="Calibri"/>
                <a:cs typeface="Times New Roman"/>
              </a:rPr>
              <a:t>:</a:t>
            </a:r>
          </a:p>
          <a:p>
            <a:pPr marL="971550" lvl="1" indent="-514350" algn="just">
              <a:lnSpc>
                <a:spcPct val="115000"/>
              </a:lnSpc>
              <a:spcAft>
                <a:spcPts val="1000"/>
              </a:spcAft>
              <a:buFont typeface="+mj-lt"/>
              <a:buAutoNum type="romanLcPeriod"/>
            </a:pPr>
            <a:r>
              <a:rPr lang="el-GR" sz="2000" u="sng" dirty="0" smtClean="0">
                <a:latin typeface="Calibri" panose="020F0502020204030204" pitchFamily="34" charset="0"/>
                <a:ea typeface="Calibri"/>
                <a:cs typeface="Times New Roman"/>
              </a:rPr>
              <a:t>Συμβάσεις</a:t>
            </a:r>
            <a:r>
              <a:rPr lang="el-GR" sz="2000" dirty="0" smtClean="0">
                <a:latin typeface="Calibri" panose="020F0502020204030204" pitchFamily="34" charset="0"/>
                <a:ea typeface="Calibri"/>
                <a:cs typeface="Times New Roman"/>
              </a:rPr>
              <a:t> </a:t>
            </a:r>
            <a:r>
              <a:rPr lang="el-GR" sz="2000" dirty="0">
                <a:latin typeface="Calibri" panose="020F0502020204030204" pitchFamily="34" charset="0"/>
                <a:ea typeface="Calibri"/>
                <a:cs typeface="Times New Roman"/>
              </a:rPr>
              <a:t>προσωπικού και στοιχεία της </a:t>
            </a:r>
            <a:r>
              <a:rPr lang="el-GR" sz="2000" u="sng" dirty="0">
                <a:latin typeface="Calibri" panose="020F0502020204030204" pitchFamily="34" charset="0"/>
                <a:ea typeface="Calibri"/>
                <a:cs typeface="Times New Roman"/>
              </a:rPr>
              <a:t>διαδικασίας επιλογής του προσωπικού </a:t>
            </a:r>
            <a:r>
              <a:rPr lang="el-GR" sz="2000" dirty="0">
                <a:latin typeface="Calibri" panose="020F0502020204030204" pitchFamily="34" charset="0"/>
                <a:ea typeface="Calibri"/>
                <a:cs typeface="Times New Roman"/>
              </a:rPr>
              <a:t>(π.χ. προκήρυξη, υποψηφιότητες, αξιολόγηση, επιλογή/απόφαση κατακύρωσης κ.α</a:t>
            </a:r>
            <a:r>
              <a:rPr lang="el-GR" sz="2000" dirty="0" smtClean="0">
                <a:latin typeface="Calibri" panose="020F0502020204030204" pitchFamily="34" charset="0"/>
                <a:ea typeface="Calibri"/>
                <a:cs typeface="Times New Roman"/>
              </a:rPr>
              <a:t>.)</a:t>
            </a:r>
          </a:p>
          <a:p>
            <a:pPr marL="971550" lvl="1" indent="-514350" algn="just">
              <a:lnSpc>
                <a:spcPct val="115000"/>
              </a:lnSpc>
              <a:spcAft>
                <a:spcPts val="1000"/>
              </a:spcAft>
              <a:buFont typeface="+mj-lt"/>
              <a:buAutoNum type="romanLcPeriod"/>
            </a:pPr>
            <a:r>
              <a:rPr lang="el-GR" sz="2000" u="sng" dirty="0" smtClean="0">
                <a:latin typeface="Calibri" panose="020F0502020204030204" pitchFamily="34" charset="0"/>
              </a:rPr>
              <a:t>Μηνιαία απολογιστικά φύλλα χρονοχρέωσης </a:t>
            </a:r>
            <a:r>
              <a:rPr lang="el-GR" sz="2000" dirty="0" smtClean="0">
                <a:latin typeface="Calibri" panose="020F0502020204030204" pitchFamily="34" charset="0"/>
              </a:rPr>
              <a:t>(time sheets). Για τις περιπτώσεις που το φυσικό πρόσωπο απασχολείται στην πράξη για το σύνολο του συμβατικού του χρόνου </a:t>
            </a:r>
            <a:r>
              <a:rPr lang="el-GR" sz="2000" u="sng" dirty="0" smtClean="0">
                <a:latin typeface="Calibri" panose="020F0502020204030204" pitchFamily="34" charset="0"/>
              </a:rPr>
              <a:t>δεν απαιτείται η συμπλήρωση φύλλων χρονοχρέωσης </a:t>
            </a:r>
            <a:r>
              <a:rPr lang="el-GR" sz="2000" dirty="0" smtClean="0">
                <a:latin typeface="Calibri" panose="020F0502020204030204" pitchFamily="34" charset="0"/>
              </a:rPr>
              <a:t>αλλά σχετική βεβαίωση του υπευθύνου της διοίκησης του δικαιούχου ότι δεν συμμετέχει σε άλλα έργα του δικαιούχου</a:t>
            </a:r>
          </a:p>
          <a:p>
            <a:pPr marL="971550" lvl="1" indent="-514350" algn="just">
              <a:lnSpc>
                <a:spcPct val="115000"/>
              </a:lnSpc>
              <a:spcAft>
                <a:spcPts val="1000"/>
              </a:spcAft>
              <a:buFont typeface="+mj-lt"/>
              <a:buAutoNum type="romanLcPeriod"/>
            </a:pPr>
            <a:r>
              <a:rPr lang="el-GR" sz="2000" dirty="0" smtClean="0">
                <a:latin typeface="Calibri" panose="020F0502020204030204" pitchFamily="34" charset="0"/>
              </a:rPr>
              <a:t> </a:t>
            </a:r>
            <a:r>
              <a:rPr lang="el-GR" sz="2000" u="sng" dirty="0">
                <a:latin typeface="Calibri" panose="020F0502020204030204" pitchFamily="34" charset="0"/>
              </a:rPr>
              <a:t>Εκθέσεις για το παραχθέν έργο </a:t>
            </a:r>
            <a:r>
              <a:rPr lang="el-GR" sz="2000" dirty="0">
                <a:latin typeface="Calibri" panose="020F0502020204030204" pitchFamily="34" charset="0"/>
              </a:rPr>
              <a:t>την αντίστοιχη </a:t>
            </a:r>
            <a:r>
              <a:rPr lang="el-GR" sz="2000" dirty="0" smtClean="0">
                <a:latin typeface="Calibri" panose="020F0502020204030204" pitchFamily="34" charset="0"/>
              </a:rPr>
              <a:t>περίοδο</a:t>
            </a:r>
            <a:endParaRPr lang="el-GR" sz="2000" dirty="0">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15</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59683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smtClean="0">
                <a:solidFill>
                  <a:srgbClr val="0F4F8F"/>
                </a:solidFill>
                <a:cs typeface="+mn-cs"/>
              </a:rPr>
              <a:t>ΔΙΑΔΡΟΜΗ ΕΛΕΓΧΟΥ (</a:t>
            </a:r>
            <a:r>
              <a:rPr lang="en-US" altLang="el-GR" sz="2400" b="1" u="sng" kern="1200" dirty="0" smtClean="0">
                <a:solidFill>
                  <a:srgbClr val="0F4F8F"/>
                </a:solidFill>
                <a:cs typeface="+mn-cs"/>
              </a:rPr>
              <a:t>AUDIT TRAIL)</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41276" y="1844824"/>
            <a:ext cx="7560840" cy="4123949"/>
          </a:xfrm>
          <a:prstGeom prst="rect">
            <a:avLst/>
          </a:prstGeom>
        </p:spPr>
        <p:txBody>
          <a:bodyPr wrap="square">
            <a:spAutoFit/>
          </a:bodyPr>
          <a:lstStyle/>
          <a:p>
            <a:pPr marL="971550" lvl="1" indent="-514350" algn="just">
              <a:lnSpc>
                <a:spcPct val="115000"/>
              </a:lnSpc>
              <a:spcAft>
                <a:spcPts val="1000"/>
              </a:spcAft>
              <a:buFont typeface="+mj-lt"/>
              <a:buAutoNum type="romanLcPeriod" startAt="4"/>
            </a:pPr>
            <a:r>
              <a:rPr lang="el-GR" sz="2000" u="sng" dirty="0">
                <a:latin typeface="Calibri" panose="020F0502020204030204" pitchFamily="34" charset="0"/>
                <a:ea typeface="Calibri"/>
                <a:cs typeface="Times New Roman"/>
              </a:rPr>
              <a:t>Βεβαίωση παραλαβής του έργου</a:t>
            </a:r>
            <a:r>
              <a:rPr lang="el-GR" sz="2000" dirty="0">
                <a:latin typeface="Calibri" panose="020F0502020204030204" pitchFamily="34" charset="0"/>
                <a:ea typeface="Calibri"/>
                <a:cs typeface="Times New Roman"/>
              </a:rPr>
              <a:t>, για τις περιπτώσεις συμβάσεων μίσθωσης έργου</a:t>
            </a:r>
          </a:p>
          <a:p>
            <a:pPr marL="971550" lvl="1" indent="-514350" algn="just">
              <a:lnSpc>
                <a:spcPct val="115000"/>
              </a:lnSpc>
              <a:spcAft>
                <a:spcPts val="1000"/>
              </a:spcAft>
              <a:buFont typeface="+mj-lt"/>
              <a:buAutoNum type="romanLcPeriod" startAt="4"/>
            </a:pPr>
            <a:r>
              <a:rPr lang="el-GR" sz="2000" u="sng" dirty="0" smtClean="0">
                <a:latin typeface="Calibri" panose="020F0502020204030204" pitchFamily="34" charset="0"/>
                <a:ea typeface="Calibri"/>
                <a:cs typeface="Times New Roman"/>
              </a:rPr>
              <a:t>Μισθοδοτική </a:t>
            </a:r>
            <a:r>
              <a:rPr lang="el-GR" sz="2000" u="sng" dirty="0">
                <a:latin typeface="Calibri" panose="020F0502020204030204" pitchFamily="34" charset="0"/>
                <a:ea typeface="Calibri"/>
                <a:cs typeface="Times New Roman"/>
              </a:rPr>
              <a:t>κατάσταση </a:t>
            </a:r>
            <a:r>
              <a:rPr lang="el-GR" sz="2000" dirty="0">
                <a:latin typeface="Calibri" panose="020F0502020204030204" pitchFamily="34" charset="0"/>
                <a:ea typeface="Calibri"/>
                <a:cs typeface="Times New Roman"/>
              </a:rPr>
              <a:t>του φορέα για το προσωπικό που συμμετέχει στην πράξη με σύμβαση εργασίας ορισμένου </a:t>
            </a:r>
            <a:r>
              <a:rPr lang="el-GR" sz="2000" dirty="0" smtClean="0">
                <a:latin typeface="Calibri" panose="020F0502020204030204" pitchFamily="34" charset="0"/>
                <a:ea typeface="Calibri"/>
                <a:cs typeface="Times New Roman"/>
              </a:rPr>
              <a:t>χρόνου</a:t>
            </a:r>
          </a:p>
          <a:p>
            <a:pPr marL="971550" lvl="1" indent="-514350" algn="just">
              <a:lnSpc>
                <a:spcPct val="115000"/>
              </a:lnSpc>
              <a:spcAft>
                <a:spcPts val="1000"/>
              </a:spcAft>
              <a:buFont typeface="+mj-lt"/>
              <a:buAutoNum type="romanLcPeriod" startAt="4"/>
            </a:pPr>
            <a:r>
              <a:rPr lang="el-GR" sz="2000" dirty="0">
                <a:latin typeface="Calibri" panose="020F0502020204030204" pitchFamily="34" charset="0"/>
                <a:ea typeface="Calibri"/>
                <a:cs typeface="Times New Roman"/>
              </a:rPr>
              <a:t>Για την περίπτωση συμβάσεων μίσθωσης έργου </a:t>
            </a:r>
            <a:r>
              <a:rPr lang="el-GR" sz="2000" u="sng" dirty="0">
                <a:latin typeface="Calibri" panose="020F0502020204030204" pitchFamily="34" charset="0"/>
                <a:ea typeface="Calibri"/>
                <a:cs typeface="Times New Roman"/>
              </a:rPr>
              <a:t>απόδειξη παροχής υπηρεσιών ή </a:t>
            </a:r>
            <a:r>
              <a:rPr lang="el-GR" sz="2000" u="sng" dirty="0" smtClean="0">
                <a:latin typeface="Calibri" panose="020F0502020204030204" pitchFamily="34" charset="0"/>
                <a:ea typeface="Calibri"/>
                <a:cs typeface="Times New Roman"/>
              </a:rPr>
              <a:t>τίτλο κτίσης (απόδειξη </a:t>
            </a:r>
            <a:r>
              <a:rPr lang="el-GR" sz="2000" u="sng" dirty="0">
                <a:latin typeface="Calibri" panose="020F0502020204030204" pitchFamily="34" charset="0"/>
                <a:ea typeface="Calibri"/>
                <a:cs typeface="Times New Roman"/>
              </a:rPr>
              <a:t>επαγγελματικής </a:t>
            </a:r>
            <a:r>
              <a:rPr lang="el-GR" sz="2000" dirty="0" smtClean="0">
                <a:latin typeface="Calibri" panose="020F0502020204030204" pitchFamily="34" charset="0"/>
                <a:ea typeface="Calibri"/>
                <a:cs typeface="Times New Roman"/>
              </a:rPr>
              <a:t>δαπάνης), </a:t>
            </a:r>
            <a:r>
              <a:rPr lang="el-GR" sz="2000" dirty="0">
                <a:latin typeface="Calibri" panose="020F0502020204030204" pitchFamily="34" charset="0"/>
                <a:ea typeface="Calibri"/>
                <a:cs typeface="Times New Roman"/>
              </a:rPr>
              <a:t>σύμφωνα με τις ισχύουσες </a:t>
            </a:r>
            <a:r>
              <a:rPr lang="el-GR" sz="2000" dirty="0" smtClean="0">
                <a:latin typeface="Calibri" panose="020F0502020204030204" pitchFamily="34" charset="0"/>
                <a:ea typeface="Calibri"/>
                <a:cs typeface="Times New Roman"/>
              </a:rPr>
              <a:t>διατάξεις</a:t>
            </a:r>
            <a:endParaRPr lang="en-US" sz="2000" dirty="0" smtClean="0">
              <a:latin typeface="Calibri" panose="020F0502020204030204" pitchFamily="34" charset="0"/>
              <a:ea typeface="Calibri"/>
              <a:cs typeface="Times New Roman"/>
            </a:endParaRPr>
          </a:p>
          <a:p>
            <a:pPr marL="971550" lvl="1" indent="-514350" algn="just">
              <a:lnSpc>
                <a:spcPct val="115000"/>
              </a:lnSpc>
              <a:spcAft>
                <a:spcPts val="1000"/>
              </a:spcAft>
              <a:buFont typeface="+mj-lt"/>
              <a:buAutoNum type="romanLcPeriod" startAt="4"/>
            </a:pPr>
            <a:endParaRPr lang="el-GR" sz="2000" dirty="0" smtClean="0">
              <a:latin typeface="Calibri" panose="020F0502020204030204" pitchFamily="34" charset="0"/>
              <a:ea typeface="Calibri"/>
              <a:cs typeface="Times New Roman"/>
            </a:endParaRPr>
          </a:p>
          <a:p>
            <a:pPr marL="971550" lvl="1" indent="-514350" algn="just">
              <a:lnSpc>
                <a:spcPct val="115000"/>
              </a:lnSpc>
              <a:spcAft>
                <a:spcPts val="1000"/>
              </a:spcAft>
              <a:buFont typeface="+mj-lt"/>
              <a:buAutoNum type="romanLcPeriod" startAt="4"/>
            </a:pPr>
            <a:endParaRPr lang="el-GR" sz="2000" dirty="0" smtClean="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16</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76276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400" b="1" dirty="0" smtClean="0">
                <a:solidFill>
                  <a:srgbClr val="0F4F8F"/>
                </a:solidFill>
                <a:effectLst>
                  <a:outerShdw blurRad="38100" dist="38100" dir="2700000" algn="tl">
                    <a:srgbClr val="000000">
                      <a:alpha val="43137"/>
                    </a:srgbClr>
                  </a:outerShdw>
                </a:effectLst>
              </a:rPr>
              <a:t>ΑΠΛΟΠΟΙΗΜΕΝΟ ΚΟΣΤΟΣ – </a:t>
            </a:r>
            <a:r>
              <a:rPr lang="en-US" altLang="el-GR" sz="2400" b="1" dirty="0" smtClean="0">
                <a:solidFill>
                  <a:srgbClr val="0F4F8F"/>
                </a:solidFill>
                <a:effectLst>
                  <a:outerShdw blurRad="38100" dist="38100" dir="2700000" algn="tl">
                    <a:srgbClr val="000000">
                      <a:alpha val="43137"/>
                    </a:srgbClr>
                  </a:outerShdw>
                </a:effectLst>
              </a:rPr>
              <a:t>FLAT RATE</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467544" y="1561141"/>
            <a:ext cx="8064896" cy="4242187"/>
          </a:xfrm>
          <a:prstGeom prst="rect">
            <a:avLst/>
          </a:prstGeom>
        </p:spPr>
        <p:txBody>
          <a:bodyPr wrap="square">
            <a:spAutoFit/>
          </a:bodyPr>
          <a:lstStyle/>
          <a:p>
            <a:pPr marL="914400" lvl="1" indent="-457200" algn="just">
              <a:lnSpc>
                <a:spcPct val="115000"/>
              </a:lnSpc>
              <a:spcAft>
                <a:spcPts val="1000"/>
              </a:spcAft>
              <a:buFont typeface="+mj-lt"/>
              <a:buAutoNum type="arabicPeriod"/>
            </a:pPr>
            <a:r>
              <a:rPr lang="el-GR" sz="2000" dirty="0" smtClean="0">
                <a:latin typeface="Calibri" panose="020F0502020204030204" pitchFamily="34" charset="0"/>
              </a:rPr>
              <a:t>Όταν </a:t>
            </a:r>
            <a:r>
              <a:rPr lang="el-GR" sz="2000" dirty="0">
                <a:latin typeface="Calibri" panose="020F0502020204030204" pitchFamily="34" charset="0"/>
              </a:rPr>
              <a:t>οι δαπάνες προσωπικού υπολογίζονται ως κατ' αποκοπή ποσό (</a:t>
            </a:r>
            <a:r>
              <a:rPr lang="el-GR" sz="2000" dirty="0" err="1">
                <a:latin typeface="Calibri" panose="020F0502020204030204" pitchFamily="34" charset="0"/>
              </a:rPr>
              <a:t>flat</a:t>
            </a:r>
            <a:r>
              <a:rPr lang="el-GR" sz="2000" dirty="0">
                <a:latin typeface="Calibri" panose="020F0502020204030204" pitchFamily="34" charset="0"/>
              </a:rPr>
              <a:t> </a:t>
            </a:r>
            <a:r>
              <a:rPr lang="el-GR" sz="2000" dirty="0" err="1">
                <a:latin typeface="Calibri" panose="020F0502020204030204" pitchFamily="34" charset="0"/>
              </a:rPr>
              <a:t>rate</a:t>
            </a:r>
            <a:r>
              <a:rPr lang="el-GR" sz="2000" dirty="0">
                <a:latin typeface="Calibri" panose="020F0502020204030204" pitchFamily="34" charset="0"/>
              </a:rPr>
              <a:t>), σύμφωνα με το άρθρο 19 του κανονισμού (ΕΕ) 1299/2013, δεν μπορούν να υπερβαίνουν το 20% του άμεσου κόστους της πράξης </a:t>
            </a:r>
            <a:r>
              <a:rPr lang="el-GR" sz="2000" dirty="0" smtClean="0">
                <a:latin typeface="Calibri" panose="020F0502020204030204" pitchFamily="34" charset="0"/>
              </a:rPr>
              <a:t>εξαιρουμένων </a:t>
            </a:r>
            <a:r>
              <a:rPr lang="el-GR" sz="2000" dirty="0">
                <a:latin typeface="Calibri" panose="020F0502020204030204" pitchFamily="34" charset="0"/>
              </a:rPr>
              <a:t>των δαπανών προσωπικού</a:t>
            </a:r>
            <a:r>
              <a:rPr lang="el-GR" sz="2000" dirty="0" smtClean="0">
                <a:latin typeface="Calibri" panose="020F0502020204030204" pitchFamily="34" charset="0"/>
              </a:rPr>
              <a:t>.</a:t>
            </a:r>
          </a:p>
          <a:p>
            <a:pPr marL="914400" lvl="1" indent="-457200" algn="just">
              <a:lnSpc>
                <a:spcPct val="115000"/>
              </a:lnSpc>
              <a:spcAft>
                <a:spcPts val="1000"/>
              </a:spcAft>
              <a:buFont typeface="+mj-lt"/>
              <a:buAutoNum type="arabicPeriod"/>
            </a:pPr>
            <a:r>
              <a:rPr lang="el-GR" sz="2000" dirty="0" smtClean="0">
                <a:latin typeface="Calibri" panose="020F0502020204030204" pitchFamily="34" charset="0"/>
              </a:rPr>
              <a:t>Ο Επαληθευτής ελέγχει ότι έχει γίνει </a:t>
            </a:r>
            <a:r>
              <a:rPr lang="el-GR" sz="2000" u="sng" dirty="0" smtClean="0">
                <a:latin typeface="Calibri" panose="020F0502020204030204" pitchFamily="34" charset="0"/>
              </a:rPr>
              <a:t>σωστή εφαρμογή του εγκεκριμένου (από το ΤΔΕ) ποσοστού</a:t>
            </a:r>
            <a:r>
              <a:rPr lang="el-GR" sz="2000" dirty="0" smtClean="0">
                <a:latin typeface="Calibri" panose="020F0502020204030204" pitchFamily="34" charset="0"/>
              </a:rPr>
              <a:t> (π.χ. 20%) ως προς τα «άμεσα» κόστη. Μη επιλεξιμότητα δαπανών στα </a:t>
            </a:r>
            <a:r>
              <a:rPr lang="el-GR" sz="2000" dirty="0">
                <a:latin typeface="Calibri" panose="020F0502020204030204" pitchFamily="34" charset="0"/>
              </a:rPr>
              <a:t>«άμεσα» </a:t>
            </a:r>
            <a:r>
              <a:rPr lang="el-GR" sz="2000" dirty="0" smtClean="0">
                <a:latin typeface="Calibri" panose="020F0502020204030204" pitchFamily="34" charset="0"/>
              </a:rPr>
              <a:t>κόστη, επιφέρει και μη επιλεξιμότητα δαπάνης «προσωπικού».</a:t>
            </a:r>
            <a:endParaRPr lang="el-GR" sz="2000" dirty="0">
              <a:latin typeface="Calibri" panose="020F0502020204030204" pitchFamily="34" charset="0"/>
            </a:endParaRPr>
          </a:p>
          <a:p>
            <a:pPr marL="914400" lvl="1" indent="-457200" algn="just">
              <a:lnSpc>
                <a:spcPct val="115000"/>
              </a:lnSpc>
              <a:spcAft>
                <a:spcPts val="1000"/>
              </a:spcAft>
              <a:buFont typeface="+mj-lt"/>
              <a:buAutoNum type="arabicPeriod"/>
            </a:pPr>
            <a:r>
              <a:rPr lang="el-GR" sz="2000" dirty="0" smtClean="0">
                <a:latin typeface="Calibri" panose="020F0502020204030204" pitchFamily="34" charset="0"/>
              </a:rPr>
              <a:t>Στη </a:t>
            </a:r>
            <a:r>
              <a:rPr lang="el-GR" sz="2000" dirty="0">
                <a:latin typeface="Calibri" panose="020F0502020204030204" pitchFamily="34" charset="0"/>
              </a:rPr>
              <a:t>περίπτωση αυτή δεν απαιτείται τεκμηρίωση δαπάνης (πίνακες απασχόλησης προσωπικού), αλλά </a:t>
            </a:r>
            <a:r>
              <a:rPr lang="el-GR" sz="2000" dirty="0" smtClean="0">
                <a:latin typeface="Calibri" panose="020F0502020204030204" pitchFamily="34" charset="0"/>
              </a:rPr>
              <a:t>κάποιων δικαιολογητικών </a:t>
            </a:r>
            <a:r>
              <a:rPr lang="el-GR" sz="2000" dirty="0">
                <a:latin typeface="Calibri" panose="020F0502020204030204" pitchFamily="34" charset="0"/>
              </a:rPr>
              <a:t>όπως </a:t>
            </a:r>
            <a:r>
              <a:rPr lang="el-GR" sz="2000" u="sng" dirty="0">
                <a:latin typeface="Calibri" panose="020F0502020204030204" pitchFamily="34" charset="0"/>
              </a:rPr>
              <a:t>ομάδα έργου</a:t>
            </a:r>
            <a:r>
              <a:rPr lang="el-GR" sz="2000" dirty="0">
                <a:latin typeface="Calibri" panose="020F0502020204030204" pitchFamily="34" charset="0"/>
              </a:rPr>
              <a:t>, και </a:t>
            </a:r>
            <a:r>
              <a:rPr lang="el-GR" sz="2000" u="sng" dirty="0">
                <a:latin typeface="Calibri" panose="020F0502020204030204" pitchFamily="34" charset="0"/>
              </a:rPr>
              <a:t>έκθεση παραχθέντος </a:t>
            </a:r>
            <a:r>
              <a:rPr lang="el-GR" sz="2000" u="sng" dirty="0" smtClean="0">
                <a:latin typeface="Calibri" panose="020F0502020204030204" pitchFamily="34" charset="0"/>
              </a:rPr>
              <a:t>έργου – παραδοτέο.</a:t>
            </a:r>
            <a:endParaRPr lang="el-GR" sz="2000" dirty="0" smtClean="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17</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13574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836711"/>
            <a:ext cx="7274904" cy="523220"/>
          </a:xfrm>
        </p:spPr>
        <p:txBody>
          <a:bodyPr wrap="square">
            <a:spAutoFit/>
          </a:bodyPr>
          <a:lstStyle/>
          <a:p>
            <a:r>
              <a:rPr lang="el-GR" altLang="el-GR" sz="2400" b="1" dirty="0" smtClean="0">
                <a:solidFill>
                  <a:srgbClr val="0F4F8F"/>
                </a:solidFill>
                <a:cs typeface="+mn-cs"/>
              </a:rPr>
              <a:t> </a:t>
            </a:r>
            <a:r>
              <a:rPr lang="el-GR" altLang="el-GR" sz="2800" b="1" u="sng" kern="1200" dirty="0">
                <a:solidFill>
                  <a:srgbClr val="0F4F8F"/>
                </a:solidFill>
              </a:rPr>
              <a:t>ΚΑΤΗΓΟΡΙΑ ΔΑΠΑΝΗΣ: </a:t>
            </a:r>
            <a:r>
              <a:rPr lang="en-US" altLang="el-GR" sz="2800" b="1" u="sng" kern="1200" dirty="0">
                <a:solidFill>
                  <a:srgbClr val="0F4F8F"/>
                </a:solidFill>
              </a:rPr>
              <a:t>“</a:t>
            </a:r>
            <a:r>
              <a:rPr lang="el-GR" altLang="el-GR" sz="2800" b="1" u="sng" kern="1200" dirty="0">
                <a:solidFill>
                  <a:srgbClr val="0F4F8F"/>
                </a:solidFill>
              </a:rPr>
              <a:t>ΠΡΟΣΩΠΙΚΟ</a:t>
            </a:r>
            <a:r>
              <a:rPr lang="en-US" altLang="el-GR" sz="2800" b="1" u="sng" kern="1200" dirty="0">
                <a:solidFill>
                  <a:srgbClr val="0F4F8F"/>
                </a:solidFill>
              </a:rPr>
              <a:t>”</a:t>
            </a:r>
            <a:endParaRPr lang="el-GR" altLang="el-GR" sz="2800" b="1" dirty="0">
              <a:solidFill>
                <a:srgbClr val="0F4F8F"/>
              </a:solidFill>
              <a:effectLst>
                <a:outerShdw blurRad="38100" dist="38100" dir="2700000" algn="tl">
                  <a:srgbClr val="000000">
                    <a:alpha val="43137"/>
                  </a:srgbClr>
                </a:outerShdw>
              </a:effectLst>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18</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Πίνακας 1"/>
          <p:cNvGraphicFramePr>
            <a:graphicFrameLocks noGrp="1"/>
          </p:cNvGraphicFramePr>
          <p:nvPr>
            <p:extLst>
              <p:ext uri="{D42A27DB-BD31-4B8C-83A1-F6EECF244321}">
                <p14:modId xmlns:p14="http://schemas.microsoft.com/office/powerpoint/2010/main" val="4229079634"/>
              </p:ext>
            </p:extLst>
          </p:nvPr>
        </p:nvGraphicFramePr>
        <p:xfrm>
          <a:off x="457198" y="1447800"/>
          <a:ext cx="8229602" cy="5219863"/>
        </p:xfrm>
        <a:graphic>
          <a:graphicData uri="http://schemas.openxmlformats.org/drawingml/2006/table">
            <a:tbl>
              <a:tblPr>
                <a:tableStyleId>{5C22544A-7EE6-4342-B048-85BDC9FD1C3A}</a:tableStyleId>
              </a:tblPr>
              <a:tblGrid>
                <a:gridCol w="2736566"/>
                <a:gridCol w="915506"/>
                <a:gridCol w="915506"/>
                <a:gridCol w="1131400"/>
                <a:gridCol w="1296144"/>
                <a:gridCol w="1234480"/>
              </a:tblGrid>
              <a:tr h="268356">
                <a:tc gridSpan="6">
                  <a:txBody>
                    <a:bodyPr/>
                    <a:lstStyle/>
                    <a:p>
                      <a:pPr algn="l" fontAlgn="ctr"/>
                      <a:r>
                        <a:rPr lang="en-US" sz="2800" u="none" strike="noStrike" dirty="0">
                          <a:effectLst/>
                        </a:rPr>
                        <a:t>Audit Trail - Staff Costs</a:t>
                      </a:r>
                      <a:endParaRPr lang="en-US" sz="2800" b="1" i="0" u="none" strike="noStrike" dirty="0">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31085">
                <a:tc rowSpan="3">
                  <a:txBody>
                    <a:bodyPr/>
                    <a:lstStyle/>
                    <a:p>
                      <a:pPr algn="ctr" fontAlgn="ctr"/>
                      <a:r>
                        <a:rPr lang="en-US" sz="1800" u="none" strike="noStrike" dirty="0">
                          <a:effectLst/>
                        </a:rPr>
                        <a:t>Required documents depending on the reimbursement option</a:t>
                      </a:r>
                      <a:endParaRPr lang="en-US" sz="1800" b="1" i="0" u="none" strike="noStrike" dirty="0">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gridSpan="4">
                  <a:txBody>
                    <a:bodyPr/>
                    <a:lstStyle/>
                    <a:p>
                      <a:pPr algn="ctr" fontAlgn="ctr"/>
                      <a:r>
                        <a:rPr lang="en-US" sz="1800" u="none" strike="noStrike">
                          <a:effectLst/>
                        </a:rPr>
                        <a:t>Real costs</a:t>
                      </a:r>
                      <a:endParaRPr lang="en-US" sz="1800" b="1" i="0" u="none" strike="noStrike">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hMerge="1">
                  <a:txBody>
                    <a:bodyPr/>
                    <a:lstStyle/>
                    <a:p>
                      <a:endParaRPr lang="el-GR"/>
                    </a:p>
                  </a:txBody>
                  <a:tcPr/>
                </a:tc>
                <a:tc hMerge="1">
                  <a:txBody>
                    <a:bodyPr/>
                    <a:lstStyle/>
                    <a:p>
                      <a:endParaRPr lang="el-GR"/>
                    </a:p>
                  </a:txBody>
                  <a:tcPr/>
                </a:tc>
                <a:tc hMerge="1">
                  <a:txBody>
                    <a:bodyPr/>
                    <a:lstStyle/>
                    <a:p>
                      <a:endParaRPr lang="el-GR"/>
                    </a:p>
                  </a:txBody>
                  <a:tcPr/>
                </a:tc>
                <a:tc rowSpan="3">
                  <a:txBody>
                    <a:bodyPr/>
                    <a:lstStyle/>
                    <a:p>
                      <a:pPr algn="ctr" fontAlgn="ctr"/>
                      <a:r>
                        <a:rPr lang="en-US" sz="1800" u="none" strike="noStrike" dirty="0">
                          <a:effectLst/>
                        </a:rPr>
                        <a:t>20% flat rate</a:t>
                      </a:r>
                      <a:endParaRPr lang="en-US" sz="1800" b="0" i="0" u="none" strike="noStrike" dirty="0">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r>
              <a:tr h="700709">
                <a:tc vMerge="1">
                  <a:txBody>
                    <a:bodyPr/>
                    <a:lstStyle/>
                    <a:p>
                      <a:endParaRPr lang="el-GR"/>
                    </a:p>
                  </a:txBody>
                  <a:tcPr/>
                </a:tc>
                <a:tc rowSpan="2">
                  <a:txBody>
                    <a:bodyPr/>
                    <a:lstStyle/>
                    <a:p>
                      <a:pPr algn="ctr" fontAlgn="ctr"/>
                      <a:r>
                        <a:rPr lang="en-US" sz="1800" u="none" strike="noStrike">
                          <a:effectLst/>
                        </a:rPr>
                        <a:t>Full Time</a:t>
                      </a:r>
                      <a:endParaRPr lang="en-US" sz="1800" b="0" i="0" u="none" strike="noStrike">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gridSpan="2">
                  <a:txBody>
                    <a:bodyPr/>
                    <a:lstStyle/>
                    <a:p>
                      <a:pPr algn="ctr" fontAlgn="ctr"/>
                      <a:r>
                        <a:rPr lang="en-US" sz="1800" u="none" strike="noStrike" dirty="0">
                          <a:effectLst/>
                        </a:rPr>
                        <a:t>Part Time</a:t>
                      </a:r>
                      <a:endParaRPr lang="en-US" sz="1800" b="0" i="0" u="none" strike="noStrike" dirty="0">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hMerge="1">
                  <a:txBody>
                    <a:bodyPr/>
                    <a:lstStyle/>
                    <a:p>
                      <a:endParaRPr lang="el-GR"/>
                    </a:p>
                  </a:txBody>
                  <a:tcPr/>
                </a:tc>
                <a:tc rowSpan="2">
                  <a:txBody>
                    <a:bodyPr/>
                    <a:lstStyle/>
                    <a:p>
                      <a:pPr algn="ctr" fontAlgn="ctr"/>
                      <a:r>
                        <a:rPr lang="en-US" sz="1800" u="none" strike="noStrike" dirty="0">
                          <a:effectLst/>
                        </a:rPr>
                        <a:t>Hourly rate set in the contract</a:t>
                      </a:r>
                      <a:endParaRPr lang="en-US" sz="1800" b="0" i="0" u="none" strike="noStrike" dirty="0">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vMerge="1">
                  <a:txBody>
                    <a:bodyPr/>
                    <a:lstStyle/>
                    <a:p>
                      <a:endParaRPr lang="el-GR"/>
                    </a:p>
                  </a:txBody>
                  <a:tcPr/>
                </a:tc>
              </a:tr>
              <a:tr h="693254">
                <a:tc vMerge="1">
                  <a:txBody>
                    <a:bodyPr/>
                    <a:lstStyle/>
                    <a:p>
                      <a:endParaRPr lang="el-GR"/>
                    </a:p>
                  </a:txBody>
                  <a:tcPr/>
                </a:tc>
                <a:tc vMerge="1">
                  <a:txBody>
                    <a:bodyPr/>
                    <a:lstStyle/>
                    <a:p>
                      <a:endParaRPr lang="el-GR"/>
                    </a:p>
                  </a:txBody>
                  <a:tcPr/>
                </a:tc>
                <a:tc>
                  <a:txBody>
                    <a:bodyPr/>
                    <a:lstStyle/>
                    <a:p>
                      <a:pPr algn="ctr" fontAlgn="ctr"/>
                      <a:r>
                        <a:rPr lang="en-US" sz="1800" u="none" strike="noStrike" dirty="0">
                          <a:effectLst/>
                        </a:rPr>
                        <a:t>Fixed %</a:t>
                      </a:r>
                      <a:endParaRPr lang="en-US" sz="1800" b="0" i="0" u="none" strike="noStrike" dirty="0">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dirty="0" smtClean="0">
                          <a:latin typeface="Calibri" panose="020F0502020204030204" pitchFamily="34" charset="0"/>
                          <a:ea typeface="Calibri"/>
                          <a:cs typeface="Times New Roman"/>
                        </a:rPr>
                        <a:t>Flexible number of hours </a:t>
                      </a:r>
                      <a:endParaRPr lang="en-US" sz="1800" b="0" i="0" u="none" strike="noStrike" dirty="0">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vMerge="1">
                  <a:txBody>
                    <a:bodyPr/>
                    <a:lstStyle/>
                    <a:p>
                      <a:endParaRPr lang="el-GR"/>
                    </a:p>
                  </a:txBody>
                  <a:tcPr/>
                </a:tc>
                <a:tc vMerge="1">
                  <a:txBody>
                    <a:bodyPr/>
                    <a:lstStyle/>
                    <a:p>
                      <a:endParaRPr lang="el-GR"/>
                    </a:p>
                  </a:txBody>
                  <a:tcPr/>
                </a:tc>
              </a:tr>
              <a:tr h="469624">
                <a:tc>
                  <a:txBody>
                    <a:bodyPr/>
                    <a:lstStyle/>
                    <a:p>
                      <a:pPr algn="ctr" fontAlgn="ctr"/>
                      <a:r>
                        <a:rPr lang="en-US" sz="1800" u="none" strike="noStrike">
                          <a:effectLst/>
                        </a:rPr>
                        <a:t>Employment / work contract</a:t>
                      </a:r>
                      <a:endParaRPr lang="en-US" sz="1800" b="1" i="0" u="none" strike="noStrike">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r>
              <a:tr h="253448">
                <a:tc>
                  <a:txBody>
                    <a:bodyPr/>
                    <a:lstStyle/>
                    <a:p>
                      <a:pPr algn="ctr" fontAlgn="ctr"/>
                      <a:r>
                        <a:rPr lang="en-US" sz="1800" u="none" strike="noStrike">
                          <a:effectLst/>
                        </a:rPr>
                        <a:t>Job description</a:t>
                      </a:r>
                      <a:endParaRPr lang="en-US" sz="1800" b="1" i="0" u="none" strike="noStrike">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p>
                      <a:pPr algn="ctr" fontAlgn="ct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r>
              <a:tr h="253448">
                <a:tc>
                  <a:txBody>
                    <a:bodyPr/>
                    <a:lstStyle/>
                    <a:p>
                      <a:pPr algn="ctr" fontAlgn="ctr"/>
                      <a:r>
                        <a:rPr lang="en-US" sz="1800" u="none" strike="noStrike">
                          <a:effectLst/>
                        </a:rPr>
                        <a:t>Payslips</a:t>
                      </a:r>
                      <a:endParaRPr lang="en-US" sz="1800" b="1" i="0" u="none" strike="noStrike">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p>
                      <a:pPr algn="ctr" fontAlgn="ct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r>
              <a:tr h="715617">
                <a:tc>
                  <a:txBody>
                    <a:bodyPr/>
                    <a:lstStyle/>
                    <a:p>
                      <a:pPr algn="ctr" fontAlgn="ctr"/>
                      <a:r>
                        <a:rPr lang="en-US" sz="1800" u="none" strike="noStrike">
                          <a:effectLst/>
                        </a:rPr>
                        <a:t>Data from time registration system (time sheets)</a:t>
                      </a:r>
                      <a:endParaRPr lang="en-US" sz="1800" b="1" i="0" u="none" strike="noStrike">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2000" b="0" i="0" u="none" strike="noStrike" dirty="0"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endParaRPr lang="en-US" sz="1800" b="0" i="0" u="none" strike="noStrike" dirty="0">
                        <a:solidFill>
                          <a:srgbClr val="000000"/>
                        </a:solidFill>
                        <a:effectLst/>
                        <a:latin typeface="Wingdings"/>
                      </a:endParaRPr>
                    </a:p>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2000" b="0" i="0" u="none" strike="noStrike"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r>
              <a:tr h="588893">
                <a:tc>
                  <a:txBody>
                    <a:bodyPr/>
                    <a:lstStyle/>
                    <a:p>
                      <a:pPr algn="ctr" fontAlgn="ctr"/>
                      <a:r>
                        <a:rPr lang="en-US" sz="1800" u="none" strike="noStrike">
                          <a:effectLst/>
                        </a:rPr>
                        <a:t>Proof of payment</a:t>
                      </a:r>
                      <a:endParaRPr lang="en-US" sz="1800" b="1" i="0" u="none" strike="noStrike">
                        <a:solidFill>
                          <a:srgbClr val="000000"/>
                        </a:solidFill>
                        <a:effectLst/>
                        <a:latin typeface="Calibri"/>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p>
                      <a:pPr algn="ctr" fontAlgn="ct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1800" b="0" i="0" u="none" strike="noStrike" dirty="0" smtClean="0">
                          <a:solidFill>
                            <a:srgbClr val="000000"/>
                          </a:solidFill>
                          <a:effectLst/>
                          <a:latin typeface="Wingdings"/>
                          <a:sym typeface="Wingdings"/>
                        </a:rPr>
                        <a:t></a:t>
                      </a:r>
                      <a:endParaRPr lang="en-US" sz="1800" b="0" i="0" u="none" strike="noStrike" dirty="0">
                        <a:solidFill>
                          <a:srgbClr val="000000"/>
                        </a:solidFill>
                        <a:effectLst/>
                        <a:latin typeface="Wingdings"/>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c>
                  <a:txBody>
                    <a:bodyPr/>
                    <a:lstStyle/>
                    <a:p>
                      <a:pPr algn="ctr" fontAlgn="ctr"/>
                      <a:r>
                        <a:rPr lang="en-US" sz="2000" b="0" i="0" u="none" strike="noStrike" dirty="0" smtClean="0">
                          <a:solidFill>
                            <a:srgbClr val="000000"/>
                          </a:solidFill>
                          <a:effectLst/>
                          <a:latin typeface="Wingdings 2"/>
                          <a:sym typeface="Wingdings 2"/>
                        </a:rPr>
                        <a:t></a:t>
                      </a:r>
                      <a:endParaRPr lang="en-US" sz="2000" b="0" i="0" u="none" strike="noStrike" dirty="0">
                        <a:solidFill>
                          <a:srgbClr val="000000"/>
                        </a:solidFill>
                        <a:effectLst/>
                        <a:latin typeface="Wingdings 2"/>
                      </a:endParaRPr>
                    </a:p>
                  </a:txBody>
                  <a:tcPr marL="7454" marR="7454" marT="7454" marB="0" anchor="ctr">
                    <a:gradFill>
                      <a:gsLst>
                        <a:gs pos="0">
                          <a:schemeClr val="accent1">
                            <a:shade val="30000"/>
                            <a:satMod val="115000"/>
                          </a:schemeClr>
                        </a:gs>
                        <a:gs pos="29000">
                          <a:schemeClr val="bg2">
                            <a:lumMod val="20000"/>
                            <a:lumOff val="80000"/>
                          </a:schemeClr>
                        </a:gs>
                        <a:gs pos="100000">
                          <a:schemeClr val="accent1">
                            <a:shade val="100000"/>
                            <a:satMod val="115000"/>
                          </a:schemeClr>
                        </a:gs>
                      </a:gsLst>
                      <a:lin ang="5400000" scaled="0"/>
                    </a:gradFill>
                  </a:tcPr>
                </a:tc>
              </a:tr>
            </a:tbl>
          </a:graphicData>
        </a:graphic>
      </p:graphicFrame>
    </p:spTree>
    <p:extLst>
      <p:ext uri="{BB962C8B-B14F-4D97-AF65-F5344CB8AC3E}">
        <p14:creationId xmlns:p14="http://schemas.microsoft.com/office/powerpoint/2010/main" val="618526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74700"/>
            <a:ext cx="9144000" cy="6083299"/>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16" name="12 - Ορθογώνιο"/>
          <p:cNvSpPr/>
          <p:nvPr/>
        </p:nvSpPr>
        <p:spPr>
          <a:xfrm>
            <a:off x="899592" y="1772816"/>
            <a:ext cx="7488832" cy="3662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endParaRPr lang="en-US" sz="1800" dirty="0" smtClean="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800" dirty="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UNIT C “VERIFICATION OF EXPENDITURES”</a:t>
            </a:r>
            <a:endParaRPr lang="el-GR"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r>
              <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rPr>
              <a:t>MANAGING AUTHORITY OF EUROPEAN TERRITORIAL </a:t>
            </a: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COOPERATION PROGRAMMES</a:t>
            </a:r>
            <a:endPar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endParaRPr lang="el-GR" sz="1600" dirty="0" smtClean="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Tel: +30 2310 </a:t>
            </a:r>
            <a:r>
              <a:rPr lang="en-US" sz="1600" dirty="0" smtClean="0">
                <a:solidFill>
                  <a:srgbClr val="002060"/>
                </a:solidFill>
                <a:latin typeface="Calibri" pitchFamily="34" charset="0"/>
                <a:cs typeface="Calibri" pitchFamily="34" charset="0"/>
              </a:rPr>
              <a:t>469 600,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620,  </a:t>
            </a:r>
            <a:r>
              <a:rPr lang="en-US" sz="1600" dirty="0">
                <a:solidFill>
                  <a:srgbClr val="002060"/>
                </a:solidFill>
                <a:latin typeface="Calibri" pitchFamily="34" charset="0"/>
                <a:cs typeface="Calibri" pitchFamily="34" charset="0"/>
              </a:rPr>
              <a:t>469 </a:t>
            </a:r>
            <a:r>
              <a:rPr lang="en-US" sz="1600" dirty="0" smtClean="0">
                <a:solidFill>
                  <a:srgbClr val="002060"/>
                </a:solidFill>
                <a:latin typeface="Calibri" pitchFamily="34" charset="0"/>
                <a:cs typeface="Calibri" pitchFamily="34" charset="0"/>
              </a:rPr>
              <a:t>614, </a:t>
            </a:r>
            <a:r>
              <a:rPr lang="en-US" sz="1600" smtClean="0">
                <a:solidFill>
                  <a:srgbClr val="002060"/>
                </a:solidFill>
                <a:latin typeface="Calibri" pitchFamily="34" charset="0"/>
                <a:cs typeface="Calibri" pitchFamily="34" charset="0"/>
              </a:rPr>
              <a:t>469 622</a:t>
            </a:r>
            <a:endParaRPr lang="en-US" sz="1600" dirty="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Fax:+30 2310 </a:t>
            </a:r>
            <a:r>
              <a:rPr lang="en-US" sz="1600" dirty="0" smtClean="0">
                <a:solidFill>
                  <a:srgbClr val="002060"/>
                </a:solidFill>
                <a:latin typeface="Calibri" pitchFamily="34" charset="0"/>
                <a:cs typeface="Calibri" pitchFamily="34" charset="0"/>
              </a:rPr>
              <a:t>469 602</a:t>
            </a:r>
            <a:endParaRPr lang="en-US" sz="1600" dirty="0">
              <a:solidFill>
                <a:srgbClr val="002060"/>
              </a:solidFill>
              <a:latin typeface="Calibri" pitchFamily="34" charset="0"/>
              <a:cs typeface="Calibri" pitchFamily="34" charset="0"/>
            </a:endParaRPr>
          </a:p>
          <a:p>
            <a:pPr>
              <a:defRPr/>
            </a:pPr>
            <a:r>
              <a:rPr lang="en-US" sz="1600" dirty="0" smtClean="0">
                <a:solidFill>
                  <a:srgbClr val="002060"/>
                </a:solidFill>
                <a:latin typeface="Calibri" pitchFamily="34" charset="0"/>
                <a:cs typeface="Calibri" pitchFamily="34" charset="0"/>
              </a:rPr>
              <a:t>e-mails: </a:t>
            </a:r>
            <a:r>
              <a:rPr lang="en-US" sz="1600" dirty="0" smtClean="0">
                <a:solidFill>
                  <a:srgbClr val="002060"/>
                </a:solidFill>
                <a:latin typeface="Calibri" pitchFamily="34" charset="0"/>
                <a:cs typeface="Calibri" pitchFamily="34" charset="0"/>
                <a:hlinkClick r:id="rId2"/>
              </a:rPr>
              <a:t>kxristodoulou@mou.gr</a:t>
            </a:r>
            <a:r>
              <a:rPr lang="en-US" sz="1600" dirty="0">
                <a:solidFill>
                  <a:srgbClr val="002060"/>
                </a:solidFill>
                <a:latin typeface="Calibri" pitchFamily="34" charset="0"/>
                <a:cs typeface="Calibri" pitchFamily="34" charset="0"/>
              </a:rPr>
              <a:t>, </a:t>
            </a:r>
            <a:r>
              <a:rPr lang="en-US" sz="1600" dirty="0" smtClean="0">
                <a:solidFill>
                  <a:srgbClr val="002060"/>
                </a:solidFill>
                <a:latin typeface="Calibri" pitchFamily="34" charset="0"/>
                <a:cs typeface="Calibri" pitchFamily="34" charset="0"/>
                <a:hlinkClick r:id="rId3"/>
              </a:rPr>
              <a:t>dkaravatos@mou.gr,  </a:t>
            </a:r>
            <a:r>
              <a:rPr lang="en-US" sz="1600" dirty="0" smtClean="0">
                <a:solidFill>
                  <a:srgbClr val="002060"/>
                </a:solidFill>
                <a:latin typeface="Calibri" pitchFamily="34" charset="0"/>
                <a:cs typeface="Calibri" pitchFamily="34" charset="0"/>
                <a:hlinkClick r:id="rId4"/>
              </a:rPr>
              <a:t>tsalonidis@mou.gr</a:t>
            </a: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p:txBody>
      </p:sp>
      <p:pic>
        <p:nvPicPr>
          <p:cNvPr id="17" name="Picture 6" descr="http://www.kentwideds.org/images/inf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2420888"/>
            <a:ext cx="97399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αριθμού διαφάνειας 2"/>
          <p:cNvSpPr>
            <a:spLocks noGrp="1"/>
          </p:cNvSpPr>
          <p:nvPr>
            <p:ph type="sldNum" sz="quarter" idx="12"/>
          </p:nvPr>
        </p:nvSpPr>
        <p:spPr>
          <a:ln>
            <a:solidFill>
              <a:schemeClr val="accent1"/>
            </a:solidFill>
          </a:ln>
        </p:spPr>
        <p:txBody>
          <a:bodyPr/>
          <a:lstStyle/>
          <a:p>
            <a:pPr>
              <a:defRPr/>
            </a:pPr>
            <a:fld id="{5025BB34-D628-4483-9EDC-A66C02E3B2B6}" type="slidenum">
              <a:rPr lang="en-US" sz="1100" smtClean="0">
                <a:solidFill>
                  <a:srgbClr val="000000"/>
                </a:solidFill>
              </a:rPr>
              <a:pPr>
                <a:defRPr/>
              </a:pPr>
              <a:t>19</a:t>
            </a:fld>
            <a:endParaRPr lang="en-US" dirty="0">
              <a:solidFill>
                <a:srgbClr val="000000"/>
              </a:solidFill>
            </a:endParaRPr>
          </a:p>
        </p:txBody>
      </p:sp>
      <p:pic>
        <p:nvPicPr>
          <p:cNvPr id="9" name="Picture 8" descr="http://tresinstantes.com/wp-content/uploads/2014/05/Inf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03011" y="1809130"/>
            <a:ext cx="2399781" cy="1799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8">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86500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 </a:t>
            </a:r>
            <a:endParaRPr lang="el-GR" altLang="el-GR" sz="2200" b="1" dirty="0">
              <a:solidFill>
                <a:srgbClr val="0F4F8F"/>
              </a:solidFill>
            </a:endParaRPr>
          </a:p>
        </p:txBody>
      </p:sp>
      <p:sp>
        <p:nvSpPr>
          <p:cNvPr id="3" name="Ορθογώνιο 2"/>
          <p:cNvSpPr/>
          <p:nvPr/>
        </p:nvSpPr>
        <p:spPr>
          <a:xfrm>
            <a:off x="683568" y="1844824"/>
            <a:ext cx="8003232" cy="3235758"/>
          </a:xfrm>
          <a:prstGeom prst="rect">
            <a:avLst/>
          </a:prstGeom>
        </p:spPr>
        <p:txBody>
          <a:bodyPr wrap="square">
            <a:spAutoFit/>
          </a:bodyPr>
          <a:lstStyle/>
          <a:p>
            <a:pPr>
              <a:lnSpc>
                <a:spcPct val="115000"/>
              </a:lnSpc>
              <a:spcAft>
                <a:spcPts val="1000"/>
              </a:spcAft>
            </a:pPr>
            <a:r>
              <a:rPr lang="el-GR" sz="1800" b="1" dirty="0">
                <a:latin typeface="Calibri"/>
                <a:ea typeface="Calibri"/>
                <a:cs typeface="Times New Roman"/>
              </a:rPr>
              <a:t>1. Δαπάνες προσωπικού</a:t>
            </a:r>
            <a:endParaRPr lang="en-GB" sz="1400" dirty="0">
              <a:latin typeface="Calibri"/>
              <a:ea typeface="Calibri"/>
              <a:cs typeface="Times New Roman"/>
            </a:endParaRPr>
          </a:p>
          <a:p>
            <a:pPr>
              <a:lnSpc>
                <a:spcPct val="115000"/>
              </a:lnSpc>
              <a:spcAft>
                <a:spcPts val="1000"/>
              </a:spcAft>
            </a:pPr>
            <a:r>
              <a:rPr lang="el-GR" sz="1800" dirty="0">
                <a:latin typeface="Calibri"/>
                <a:ea typeface="Calibri"/>
                <a:cs typeface="Times New Roman"/>
              </a:rPr>
              <a:t>Αφορούν  δαπάνες  προσωπικού που απασχολήθηκε για ενέργειες του έργου . Το προσωπικό που συμμετέχει στην πράξη διακρίνεται α) σε  </a:t>
            </a:r>
            <a:r>
              <a:rPr lang="el-GR" sz="1800" b="1" dirty="0">
                <a:latin typeface="Calibri"/>
                <a:ea typeface="Calibri"/>
                <a:cs typeface="Times New Roman"/>
              </a:rPr>
              <a:t>τακτικό προσωπικό</a:t>
            </a:r>
            <a:r>
              <a:rPr lang="el-GR" sz="1800" dirty="0">
                <a:latin typeface="Calibri"/>
                <a:ea typeface="Calibri"/>
                <a:cs typeface="Times New Roman"/>
              </a:rPr>
              <a:t> του δικαιούχου και  συνδέεται με το δικαιούχο με σχέση εξαρτημένης εργασίας (μόνιμο, σύμβαση εργασίας  απασχόλησης αορίστου χρόνου) και β) σε </a:t>
            </a:r>
            <a:r>
              <a:rPr lang="el-GR" sz="1800" b="1" dirty="0">
                <a:latin typeface="Calibri"/>
                <a:ea typeface="Calibri"/>
                <a:cs typeface="Times New Roman"/>
              </a:rPr>
              <a:t>έκτακτο προσωπικό</a:t>
            </a:r>
            <a:r>
              <a:rPr lang="el-GR" sz="1800" dirty="0">
                <a:latin typeface="Calibri"/>
                <a:ea typeface="Calibri"/>
                <a:cs typeface="Times New Roman"/>
              </a:rPr>
              <a:t> που  απασχολείται από το δικαιούχο είτε με σύμβαση εργασίας ορισμένου χρόνου (πλήρους ή μερικής απασχόλησης), είτε με σύμβαση μίσθωσης έργου.</a:t>
            </a:r>
            <a:endParaRPr lang="en-GB" sz="1400" dirty="0">
              <a:latin typeface="Calibri"/>
              <a:ea typeface="Calibri"/>
              <a:cs typeface="Times New Roman"/>
            </a:endParaRPr>
          </a:p>
          <a:p>
            <a:endParaRPr lang="el-GR" sz="2200" dirty="0">
              <a:solidFill>
                <a:srgbClr val="000000"/>
              </a:solidFill>
              <a:latin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2</a:t>
            </a:fld>
            <a:endParaRPr lang="en-US" dirty="0">
              <a:solidFill>
                <a:srgbClr val="000000"/>
              </a:solidFill>
            </a:endParaRPr>
          </a:p>
        </p:txBody>
      </p:sp>
      <p:grpSp>
        <p:nvGrpSpPr>
          <p:cNvPr id="9" name="Ομάδα 8"/>
          <p:cNvGrpSpPr/>
          <p:nvPr/>
        </p:nvGrpSpPr>
        <p:grpSpPr>
          <a:xfrm>
            <a:off x="0" y="4012"/>
            <a:ext cx="9144000" cy="774700"/>
            <a:chOff x="0" y="0"/>
            <a:chExt cx="9144000" cy="774700"/>
          </a:xfrm>
        </p:grpSpPr>
        <p:pic>
          <p:nvPicPr>
            <p:cNvPr id="1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9155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37791"/>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a:t>
            </a:r>
            <a:endParaRPr lang="el-GR" altLang="el-GR" sz="2200" b="1" dirty="0">
              <a:solidFill>
                <a:srgbClr val="0F4F8F"/>
              </a:solidFill>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3</a:t>
            </a:fld>
            <a:endParaRPr lang="en-US" dirty="0">
              <a:solidFill>
                <a:srgbClr val="000000"/>
              </a:solidFill>
            </a:endParaRPr>
          </a:p>
        </p:txBody>
      </p:sp>
      <p:sp>
        <p:nvSpPr>
          <p:cNvPr id="10" name="Ορθογώνιο 9"/>
          <p:cNvSpPr/>
          <p:nvPr/>
        </p:nvSpPr>
        <p:spPr>
          <a:xfrm>
            <a:off x="683568" y="1543573"/>
            <a:ext cx="8003232" cy="3639201"/>
          </a:xfrm>
          <a:prstGeom prst="rect">
            <a:avLst/>
          </a:prstGeom>
        </p:spPr>
        <p:txBody>
          <a:bodyPr wrap="square">
            <a:spAutoFit/>
          </a:bodyPr>
          <a:lstStyle/>
          <a:p>
            <a:pPr>
              <a:lnSpc>
                <a:spcPct val="115000"/>
              </a:lnSpc>
              <a:spcAft>
                <a:spcPts val="1000"/>
              </a:spcAft>
            </a:pPr>
            <a:r>
              <a:rPr lang="el-GR" sz="2000" dirty="0">
                <a:latin typeface="Calibri"/>
                <a:ea typeface="Calibri"/>
                <a:cs typeface="Times New Roman"/>
              </a:rPr>
              <a:t>Για την τεκμηρίωση </a:t>
            </a:r>
            <a:r>
              <a:rPr lang="el-GR" sz="2000" dirty="0" smtClean="0">
                <a:latin typeface="Calibri"/>
                <a:ea typeface="Calibri"/>
                <a:cs typeface="Times New Roman"/>
              </a:rPr>
              <a:t>των δαπανών </a:t>
            </a:r>
            <a:r>
              <a:rPr lang="el-GR" sz="2000" b="1" u="sng" dirty="0" smtClean="0">
                <a:latin typeface="Calibri"/>
                <a:ea typeface="Calibri"/>
                <a:cs typeface="Times New Roman"/>
              </a:rPr>
              <a:t>προσωπικού</a:t>
            </a:r>
            <a:r>
              <a:rPr lang="el-GR" sz="2000" dirty="0" smtClean="0">
                <a:latin typeface="Calibri"/>
                <a:ea typeface="Calibri"/>
                <a:cs typeface="Times New Roman"/>
              </a:rPr>
              <a:t> επιβάλλεται να υπάρχει,</a:t>
            </a:r>
            <a:endParaRPr lang="en-GB" sz="2000" dirty="0">
              <a:latin typeface="Calibri"/>
              <a:ea typeface="Calibri"/>
              <a:cs typeface="Times New Roman"/>
            </a:endParaRPr>
          </a:p>
          <a:p>
            <a:pPr>
              <a:lnSpc>
                <a:spcPct val="115000"/>
              </a:lnSpc>
              <a:spcAft>
                <a:spcPts val="1000"/>
              </a:spcAft>
            </a:pPr>
            <a:r>
              <a:rPr lang="el-GR" sz="2000" dirty="0">
                <a:latin typeface="Calibri"/>
                <a:ea typeface="Calibri"/>
                <a:cs typeface="Times New Roman"/>
              </a:rPr>
              <a:t>1</a:t>
            </a:r>
            <a:r>
              <a:rPr lang="el-GR" sz="2000" dirty="0" smtClean="0">
                <a:latin typeface="Calibri"/>
                <a:ea typeface="Calibri"/>
                <a:cs typeface="Times New Roman"/>
              </a:rPr>
              <a:t>)</a:t>
            </a:r>
            <a:r>
              <a:rPr lang="en-US" sz="2000" dirty="0" smtClean="0">
                <a:latin typeface="Calibri"/>
                <a:ea typeface="Calibri"/>
                <a:cs typeface="Times New Roman"/>
              </a:rPr>
              <a:t> </a:t>
            </a:r>
            <a:r>
              <a:rPr lang="el-GR" sz="2000" dirty="0" smtClean="0">
                <a:latin typeface="Calibri"/>
                <a:ea typeface="Calibri"/>
                <a:cs typeface="Times New Roman"/>
              </a:rPr>
              <a:t>καθορισμός </a:t>
            </a:r>
            <a:r>
              <a:rPr lang="el-GR" sz="2000" dirty="0">
                <a:latin typeface="Calibri"/>
                <a:ea typeface="Calibri"/>
                <a:cs typeface="Times New Roman"/>
              </a:rPr>
              <a:t>της </a:t>
            </a:r>
            <a:r>
              <a:rPr lang="el-GR" sz="2000" dirty="0" smtClean="0">
                <a:latin typeface="Calibri"/>
                <a:ea typeface="Calibri"/>
                <a:cs typeface="Times New Roman"/>
              </a:rPr>
              <a:t>ομάδας </a:t>
            </a:r>
            <a:r>
              <a:rPr lang="el-GR" sz="2000" dirty="0">
                <a:latin typeface="Calibri"/>
                <a:ea typeface="Calibri"/>
                <a:cs typeface="Times New Roman"/>
              </a:rPr>
              <a:t>έργου του φορέα </a:t>
            </a:r>
            <a:r>
              <a:rPr lang="el-GR" sz="2000" dirty="0" smtClean="0">
                <a:latin typeface="Calibri"/>
                <a:ea typeface="Calibri"/>
                <a:cs typeface="Times New Roman"/>
              </a:rPr>
              <a:t>που </a:t>
            </a:r>
            <a:r>
              <a:rPr lang="el-GR" sz="2000" dirty="0">
                <a:latin typeface="Calibri"/>
                <a:ea typeface="Calibri"/>
                <a:cs typeface="Times New Roman"/>
              </a:rPr>
              <a:t>θα ασχοληθεί με το </a:t>
            </a:r>
            <a:r>
              <a:rPr lang="el-GR" sz="2000" dirty="0" smtClean="0">
                <a:latin typeface="Calibri"/>
                <a:ea typeface="Calibri"/>
                <a:cs typeface="Times New Roman"/>
              </a:rPr>
              <a:t>έργο.</a:t>
            </a:r>
            <a:endParaRPr lang="en-GB" sz="2000" dirty="0">
              <a:latin typeface="Calibri"/>
              <a:ea typeface="Calibri"/>
              <a:cs typeface="Times New Roman"/>
            </a:endParaRPr>
          </a:p>
          <a:p>
            <a:pPr>
              <a:lnSpc>
                <a:spcPct val="115000"/>
              </a:lnSpc>
              <a:spcAft>
                <a:spcPts val="1000"/>
              </a:spcAft>
            </a:pPr>
            <a:r>
              <a:rPr lang="el-GR" sz="2000" dirty="0">
                <a:latin typeface="Calibri"/>
                <a:ea typeface="Calibri"/>
                <a:cs typeface="Times New Roman"/>
              </a:rPr>
              <a:t>2) στοιχεία της διαδικασίας επιλογής του </a:t>
            </a:r>
            <a:r>
              <a:rPr lang="el-GR" sz="2000" dirty="0" smtClean="0">
                <a:latin typeface="Calibri"/>
                <a:ea typeface="Calibri"/>
                <a:cs typeface="Times New Roman"/>
              </a:rPr>
              <a:t>παραπάνω</a:t>
            </a:r>
            <a:r>
              <a:rPr lang="en-US" sz="2000" dirty="0" smtClean="0">
                <a:latin typeface="Calibri"/>
                <a:ea typeface="Calibri"/>
                <a:cs typeface="Times New Roman"/>
              </a:rPr>
              <a:t> </a:t>
            </a:r>
            <a:r>
              <a:rPr lang="el-GR" sz="2000" dirty="0" smtClean="0">
                <a:latin typeface="Calibri"/>
                <a:ea typeface="Calibri"/>
                <a:cs typeface="Times New Roman"/>
              </a:rPr>
              <a:t>προσωπικού.</a:t>
            </a:r>
            <a:endParaRPr lang="en-GB" sz="2000" dirty="0">
              <a:latin typeface="Calibri"/>
              <a:ea typeface="Calibri"/>
              <a:cs typeface="Times New Roman"/>
            </a:endParaRPr>
          </a:p>
          <a:p>
            <a:pPr>
              <a:lnSpc>
                <a:spcPct val="115000"/>
              </a:lnSpc>
              <a:spcAft>
                <a:spcPts val="1000"/>
              </a:spcAft>
            </a:pPr>
            <a:r>
              <a:rPr lang="el-GR" sz="2000" dirty="0">
                <a:latin typeface="Calibri"/>
                <a:ea typeface="Calibri"/>
                <a:cs typeface="Times New Roman"/>
              </a:rPr>
              <a:t>3) ύπαρξη μηνιαίων αναλυτικών απολογιστικών </a:t>
            </a:r>
            <a:r>
              <a:rPr lang="el-GR" sz="2000" dirty="0" smtClean="0">
                <a:latin typeface="Calibri"/>
                <a:ea typeface="Calibri"/>
                <a:cs typeface="Times New Roman"/>
              </a:rPr>
              <a:t>φύλλων</a:t>
            </a:r>
            <a:r>
              <a:rPr lang="en-US" sz="2000" dirty="0" smtClean="0">
                <a:latin typeface="Calibri"/>
                <a:ea typeface="Calibri"/>
                <a:cs typeface="Times New Roman"/>
              </a:rPr>
              <a:t>.</a:t>
            </a:r>
            <a:endParaRPr lang="en-GB" sz="2000" dirty="0">
              <a:latin typeface="Calibri"/>
              <a:ea typeface="Calibri"/>
              <a:cs typeface="Times New Roman"/>
            </a:endParaRPr>
          </a:p>
          <a:p>
            <a:pPr>
              <a:lnSpc>
                <a:spcPct val="115000"/>
              </a:lnSpc>
              <a:spcAft>
                <a:spcPts val="1000"/>
              </a:spcAft>
            </a:pPr>
            <a:r>
              <a:rPr lang="el-GR" sz="2000" dirty="0">
                <a:latin typeface="Calibri"/>
                <a:ea typeface="Calibri"/>
                <a:cs typeface="Times New Roman"/>
              </a:rPr>
              <a:t>4) </a:t>
            </a:r>
            <a:r>
              <a:rPr lang="el-GR" sz="2000" dirty="0" smtClean="0">
                <a:latin typeface="Calibri"/>
                <a:ea typeface="Calibri"/>
                <a:cs typeface="Times New Roman"/>
              </a:rPr>
              <a:t>εκθέσεις </a:t>
            </a:r>
            <a:r>
              <a:rPr lang="el-GR" sz="2000" dirty="0">
                <a:latin typeface="Calibri"/>
                <a:ea typeface="Calibri"/>
                <a:cs typeface="Times New Roman"/>
              </a:rPr>
              <a:t>για το παραχθέν έργο από το προσωπικό την αντίστοιχη περίοδο</a:t>
            </a:r>
            <a:r>
              <a:rPr lang="en-US" sz="2000" dirty="0">
                <a:latin typeface="Calibri"/>
                <a:ea typeface="Calibri"/>
                <a:cs typeface="Times New Roman"/>
              </a:rPr>
              <a:t>.</a:t>
            </a:r>
            <a:r>
              <a:rPr lang="el-GR" sz="2000" dirty="0">
                <a:latin typeface="Calibri"/>
                <a:ea typeface="Calibri"/>
                <a:cs typeface="Times New Roman"/>
              </a:rPr>
              <a:t> </a:t>
            </a:r>
          </a:p>
          <a:p>
            <a:pPr>
              <a:lnSpc>
                <a:spcPct val="115000"/>
              </a:lnSpc>
              <a:spcAft>
                <a:spcPts val="1000"/>
              </a:spcAft>
            </a:pPr>
            <a:r>
              <a:rPr lang="el-GR" sz="2000" dirty="0">
                <a:latin typeface="Calibri"/>
                <a:ea typeface="Calibri"/>
                <a:cs typeface="Times New Roman"/>
              </a:rPr>
              <a:t>5)Υπογεγραμμένες μισθοδοτικές </a:t>
            </a:r>
            <a:r>
              <a:rPr lang="el-GR" sz="2000" dirty="0" smtClean="0">
                <a:latin typeface="Calibri"/>
                <a:ea typeface="Calibri"/>
                <a:cs typeface="Times New Roman"/>
              </a:rPr>
              <a:t>καταστάσεις.</a:t>
            </a:r>
            <a:endParaRPr lang="en-US" sz="2000" dirty="0" smtClean="0">
              <a:latin typeface="Calibri"/>
              <a:ea typeface="Calibri"/>
              <a:cs typeface="Times New Roman"/>
            </a:endParaRPr>
          </a:p>
          <a:p>
            <a:pPr>
              <a:lnSpc>
                <a:spcPct val="115000"/>
              </a:lnSpc>
              <a:spcAft>
                <a:spcPts val="1000"/>
              </a:spcAft>
            </a:pPr>
            <a:endParaRPr lang="en-US" sz="1800" dirty="0" smtClean="0">
              <a:latin typeface="Calibri"/>
              <a:ea typeface="Calibri"/>
              <a:cs typeface="Times New Roman"/>
            </a:endParaRPr>
          </a:p>
        </p:txBody>
      </p:sp>
      <p:grpSp>
        <p:nvGrpSpPr>
          <p:cNvPr id="9" name="Ομάδα 8"/>
          <p:cNvGrpSpPr/>
          <p:nvPr/>
        </p:nvGrpSpPr>
        <p:grpSpPr>
          <a:xfrm>
            <a:off x="0" y="4012"/>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6725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37791"/>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a:t>
            </a:r>
            <a:endParaRPr lang="el-GR" altLang="el-GR" sz="2200" b="1" dirty="0">
              <a:solidFill>
                <a:srgbClr val="0F4F8F"/>
              </a:solidFill>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4</a:t>
            </a:fld>
            <a:endParaRPr lang="en-US" dirty="0">
              <a:solidFill>
                <a:srgbClr val="000000"/>
              </a:solidFill>
            </a:endParaRPr>
          </a:p>
        </p:txBody>
      </p:sp>
      <p:sp>
        <p:nvSpPr>
          <p:cNvPr id="10" name="Ορθογώνιο 9"/>
          <p:cNvSpPr/>
          <p:nvPr/>
        </p:nvSpPr>
        <p:spPr>
          <a:xfrm>
            <a:off x="683568" y="1543573"/>
            <a:ext cx="8003232" cy="3662541"/>
          </a:xfrm>
          <a:prstGeom prst="rect">
            <a:avLst/>
          </a:prstGeom>
        </p:spPr>
        <p:txBody>
          <a:bodyPr wrap="square">
            <a:spAutoFit/>
          </a:bodyPr>
          <a:lstStyle/>
          <a:p>
            <a:pPr>
              <a:lnSpc>
                <a:spcPct val="115000"/>
              </a:lnSpc>
              <a:spcAft>
                <a:spcPts val="1000"/>
              </a:spcAft>
            </a:pPr>
            <a:r>
              <a:rPr lang="el-GR" sz="1800" b="1" dirty="0" smtClean="0">
                <a:latin typeface="Calibri"/>
                <a:ea typeface="Calibri"/>
                <a:cs typeface="Times New Roman"/>
              </a:rPr>
              <a:t>Φυσικά </a:t>
            </a:r>
            <a:r>
              <a:rPr lang="el-GR" sz="1800" b="1" dirty="0">
                <a:latin typeface="Calibri"/>
                <a:ea typeface="Calibri"/>
                <a:cs typeface="Times New Roman"/>
              </a:rPr>
              <a:t>πρόσωπα </a:t>
            </a:r>
            <a:r>
              <a:rPr lang="el-GR" sz="1800" dirty="0">
                <a:latin typeface="Calibri"/>
                <a:ea typeface="Calibri"/>
                <a:cs typeface="Times New Roman"/>
              </a:rPr>
              <a:t>που απασχολούνται στην πράξη </a:t>
            </a:r>
            <a:r>
              <a:rPr lang="el-GR" sz="1800" dirty="0" smtClean="0">
                <a:latin typeface="Calibri"/>
                <a:ea typeface="Calibri"/>
                <a:cs typeface="Times New Roman"/>
              </a:rPr>
              <a:t>με </a:t>
            </a:r>
            <a:r>
              <a:rPr lang="el-GR" sz="1800" dirty="0">
                <a:latin typeface="Calibri"/>
                <a:ea typeface="Calibri"/>
                <a:cs typeface="Times New Roman"/>
              </a:rPr>
              <a:t>βάση </a:t>
            </a:r>
            <a:r>
              <a:rPr lang="el-GR" sz="1800" dirty="0" smtClean="0">
                <a:latin typeface="Calibri"/>
                <a:ea typeface="Calibri"/>
                <a:cs typeface="Times New Roman"/>
              </a:rPr>
              <a:t>συμβάσεις </a:t>
            </a:r>
            <a:r>
              <a:rPr lang="el-GR" sz="1800" dirty="0">
                <a:latin typeface="Calibri"/>
                <a:ea typeface="Calibri"/>
                <a:cs typeface="Times New Roman"/>
              </a:rPr>
              <a:t>μίσθωσης </a:t>
            </a:r>
            <a:r>
              <a:rPr lang="el-GR" sz="1800" dirty="0" smtClean="0">
                <a:latin typeface="Calibri"/>
                <a:ea typeface="Calibri"/>
                <a:cs typeface="Times New Roman"/>
              </a:rPr>
              <a:t>έργου είναι επιλέξιμες εάν, </a:t>
            </a:r>
            <a:endParaRPr lang="en-GB" sz="1400" dirty="0">
              <a:latin typeface="Calibri"/>
              <a:ea typeface="Calibri"/>
              <a:cs typeface="Times New Roman"/>
            </a:endParaRPr>
          </a:p>
          <a:p>
            <a:pPr>
              <a:lnSpc>
                <a:spcPct val="115000"/>
              </a:lnSpc>
              <a:spcAft>
                <a:spcPts val="1000"/>
              </a:spcAft>
            </a:pPr>
            <a:r>
              <a:rPr lang="el-GR" sz="1800" dirty="0">
                <a:latin typeface="Calibri"/>
                <a:ea typeface="Calibri"/>
                <a:cs typeface="Times New Roman"/>
              </a:rPr>
              <a:t>α) Το φυσικό πρόσωπο εργάζεται κάτω από τις οδηγίες του δικαιούχου και, εάν δεν συμφωνηθεί διαφορετικά, στις εγκαταστάσεις του δικαιούχου. </a:t>
            </a:r>
            <a:endParaRPr lang="en-GB" sz="1400" dirty="0">
              <a:latin typeface="Calibri"/>
              <a:ea typeface="Calibri"/>
              <a:cs typeface="Times New Roman"/>
            </a:endParaRPr>
          </a:p>
          <a:p>
            <a:pPr>
              <a:lnSpc>
                <a:spcPct val="115000"/>
              </a:lnSpc>
              <a:spcAft>
                <a:spcPts val="1000"/>
              </a:spcAft>
            </a:pPr>
            <a:r>
              <a:rPr lang="el-GR" sz="1800" dirty="0">
                <a:latin typeface="Calibri"/>
                <a:ea typeface="Calibri"/>
                <a:cs typeface="Times New Roman"/>
              </a:rPr>
              <a:t>β) Το αποτέλεσμα της εργασίας ανήκει </a:t>
            </a:r>
            <a:r>
              <a:rPr lang="el-GR" sz="1800" dirty="0" smtClean="0">
                <a:latin typeface="Calibri"/>
                <a:ea typeface="Calibri"/>
                <a:cs typeface="Times New Roman"/>
              </a:rPr>
              <a:t>αποκλειστικά στον </a:t>
            </a:r>
            <a:r>
              <a:rPr lang="el-GR" sz="1800" dirty="0">
                <a:latin typeface="Calibri"/>
                <a:ea typeface="Calibri"/>
                <a:cs typeface="Times New Roman"/>
              </a:rPr>
              <a:t>δικαιούχο</a:t>
            </a:r>
            <a:r>
              <a:rPr lang="el-GR" sz="1800" dirty="0" smtClean="0">
                <a:latin typeface="Calibri"/>
                <a:ea typeface="Calibri"/>
                <a:cs typeface="Times New Roman"/>
              </a:rPr>
              <a:t>.</a:t>
            </a:r>
          </a:p>
          <a:p>
            <a:pPr>
              <a:lnSpc>
                <a:spcPct val="115000"/>
              </a:lnSpc>
              <a:spcAft>
                <a:spcPts val="1000"/>
              </a:spcAft>
            </a:pPr>
            <a:r>
              <a:rPr lang="el-GR" sz="1800" dirty="0">
                <a:solidFill>
                  <a:srgbClr val="000000"/>
                </a:solidFill>
                <a:latin typeface="Calibri"/>
                <a:ea typeface="Calibri"/>
                <a:cs typeface="Times New Roman"/>
              </a:rPr>
              <a:t>γ) Το κόστος για την αμοιβή του φυσικού προσώπου, συμβατικό τίμημα, καθορίζεται με βάση τις προσφερόμενες ώρες εργασίας και δεν είναι σημαντικά διαφορετικό από αυτό που έχει ο δικαιούχος για προσωπικό του το οποίο εκτελεί παρόμοια καθήκοντα ή αν δεν έχει τέτοιο προσωπικό, από αυτό που απαντάται στην αγορά για παρόμοια θέση και εμπειρία</a:t>
            </a:r>
            <a:endParaRPr lang="en-GB" sz="1400" dirty="0">
              <a:latin typeface="Calibri"/>
              <a:ea typeface="Calibri"/>
              <a:cs typeface="Times New Roman"/>
            </a:endParaRPr>
          </a:p>
        </p:txBody>
      </p:sp>
      <p:grpSp>
        <p:nvGrpSpPr>
          <p:cNvPr id="9" name="Ομάδα 8"/>
          <p:cNvGrpSpPr/>
          <p:nvPr/>
        </p:nvGrpSpPr>
        <p:grpSpPr>
          <a:xfrm>
            <a:off x="0" y="4012"/>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78322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36871" name="Rectangle 7"/>
          <p:cNvSpPr>
            <a:spLocks noGrp="1" noChangeArrowheads="1"/>
          </p:cNvSpPr>
          <p:nvPr>
            <p:ph type="title"/>
          </p:nvPr>
        </p:nvSpPr>
        <p:spPr>
          <a:xfrm>
            <a:off x="1113520" y="1036310"/>
            <a:ext cx="6840760" cy="430887"/>
          </a:xfrm>
        </p:spPr>
        <p:txBody>
          <a:bodyPr wrap="square">
            <a:spAutoFit/>
          </a:bodyPr>
          <a:lstStyle/>
          <a:p>
            <a:r>
              <a:rPr lang="el-GR" altLang="el-GR" sz="2200" b="1" dirty="0" smtClean="0">
                <a:solidFill>
                  <a:srgbClr val="0F4F8F"/>
                </a:solidFill>
                <a:cs typeface="+mn-cs"/>
              </a:rPr>
              <a:t> ΕΠΙΛΕΞΙΜΟΤΗΤΑ ΔΑΠΑΝΩΝ </a:t>
            </a:r>
            <a:endParaRPr lang="el-GR" altLang="el-GR" sz="2200" b="1" dirty="0">
              <a:solidFill>
                <a:srgbClr val="0F4F8F"/>
              </a:solidFill>
            </a:endParaRPr>
          </a:p>
        </p:txBody>
      </p:sp>
      <p:sp>
        <p:nvSpPr>
          <p:cNvPr id="3" name="Ορθογώνιο 2"/>
          <p:cNvSpPr/>
          <p:nvPr/>
        </p:nvSpPr>
        <p:spPr>
          <a:xfrm>
            <a:off x="683568" y="1844824"/>
            <a:ext cx="8003232" cy="1026435"/>
          </a:xfrm>
          <a:prstGeom prst="rect">
            <a:avLst/>
          </a:prstGeom>
        </p:spPr>
        <p:txBody>
          <a:bodyPr wrap="square">
            <a:spAutoFit/>
          </a:bodyPr>
          <a:lstStyle/>
          <a:p>
            <a:pPr lvl="0">
              <a:lnSpc>
                <a:spcPct val="115000"/>
              </a:lnSpc>
              <a:spcAft>
                <a:spcPts val="1000"/>
              </a:spcAft>
            </a:pPr>
            <a:r>
              <a:rPr lang="el-GR" sz="1800" b="1" dirty="0" smtClean="0">
                <a:solidFill>
                  <a:srgbClr val="000000"/>
                </a:solidFill>
                <a:latin typeface="Calibri"/>
                <a:ea typeface="Calibri"/>
                <a:cs typeface="Times New Roman"/>
              </a:rPr>
              <a:t>Προσοχή,</a:t>
            </a:r>
            <a:r>
              <a:rPr lang="el-GR" sz="1800" dirty="0" smtClean="0">
                <a:solidFill>
                  <a:srgbClr val="000000"/>
                </a:solidFill>
                <a:latin typeface="Calibri"/>
                <a:ea typeface="Calibri"/>
                <a:cs typeface="Times New Roman"/>
              </a:rPr>
              <a:t> </a:t>
            </a:r>
            <a:r>
              <a:rPr lang="el-GR" sz="1800" dirty="0">
                <a:solidFill>
                  <a:srgbClr val="000000"/>
                </a:solidFill>
                <a:latin typeface="Calibri"/>
                <a:ea typeface="Calibri"/>
                <a:cs typeface="Times New Roman"/>
              </a:rPr>
              <a:t>φυσικά πρόσωπα που συμμετέχουν στην υλοποίηση της πράξης ως υπεργολάβοι (συμβάσεις παροχής υπηρεσιών) δεν θεωρούνται προσωπικό του δικαιούχου. </a:t>
            </a:r>
            <a:endParaRPr lang="el-GR" sz="1800" dirty="0" smtClean="0">
              <a:latin typeface="Tahoma" panose="020B0604030504040204" pitchFamily="34" charset="0"/>
              <a:ea typeface="Tahoma" panose="020B0604030504040204" pitchFamily="34" charset="0"/>
              <a:cs typeface="Tahoma" panose="020B060403050404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5</a:t>
            </a:fld>
            <a:endParaRPr lang="en-US" dirty="0">
              <a:solidFill>
                <a:srgbClr val="000000"/>
              </a:solidFill>
            </a:endParaRPr>
          </a:p>
        </p:txBody>
      </p:sp>
      <p:grpSp>
        <p:nvGrpSpPr>
          <p:cNvPr id="9" name="Ομάδα 8"/>
          <p:cNvGrpSpPr/>
          <p:nvPr/>
        </p:nvGrpSpPr>
        <p:grpSpPr>
          <a:xfrm>
            <a:off x="0" y="4012"/>
            <a:ext cx="9144000" cy="774700"/>
            <a:chOff x="0" y="0"/>
            <a:chExt cx="9144000" cy="774700"/>
          </a:xfrm>
        </p:grpSpPr>
        <p:pic>
          <p:nvPicPr>
            <p:cNvPr id="1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45169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a:t>
            </a:r>
            <a:r>
              <a:rPr lang="el-GR" altLang="el-GR" sz="2400" b="1" u="sng" kern="1200" dirty="0">
                <a:solidFill>
                  <a:srgbClr val="0F4F8F"/>
                </a:solidFill>
              </a:rPr>
              <a:t>ΠΡΟΣΩΠΙΚΟ</a:t>
            </a:r>
            <a:r>
              <a:rPr lang="en-US" altLang="el-GR" sz="2400" b="1" u="sng" kern="1200" dirty="0">
                <a:solidFill>
                  <a:srgbClr val="0F4F8F"/>
                </a:solidFill>
              </a:rPr>
              <a:t>”</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1841273"/>
          </a:xfrm>
          <a:prstGeom prst="rect">
            <a:avLst/>
          </a:prstGeom>
        </p:spPr>
        <p:txBody>
          <a:bodyPr wrap="square">
            <a:spAutoFit/>
          </a:bodyPr>
          <a:lstStyle/>
          <a:p>
            <a:pPr algn="just">
              <a:lnSpc>
                <a:spcPct val="115000"/>
              </a:lnSpc>
              <a:spcAft>
                <a:spcPts val="1000"/>
              </a:spcAft>
            </a:pPr>
            <a:r>
              <a:rPr lang="el-GR" sz="2000" dirty="0" smtClean="0">
                <a:latin typeface="Calibri" panose="020F0502020204030204" pitchFamily="34" charset="0"/>
                <a:ea typeface="Calibri"/>
                <a:cs typeface="Times New Roman"/>
              </a:rPr>
              <a:t>Η </a:t>
            </a:r>
            <a:r>
              <a:rPr lang="el-GR" sz="2000" dirty="0">
                <a:latin typeface="Calibri" panose="020F0502020204030204" pitchFamily="34" charset="0"/>
                <a:ea typeface="Calibri"/>
                <a:cs typeface="Times New Roman"/>
              </a:rPr>
              <a:t>κάθε δηλούμενη δαπάνη θα πρέπει </a:t>
            </a:r>
            <a:r>
              <a:rPr lang="el-GR" sz="2000" b="1" dirty="0">
                <a:latin typeface="Calibri" panose="020F0502020204030204" pitchFamily="34" charset="0"/>
                <a:ea typeface="Calibri"/>
                <a:cs typeface="Times New Roman"/>
              </a:rPr>
              <a:t>να συνοδεύεται από την σχετική τεκμηρίωση</a:t>
            </a:r>
            <a:r>
              <a:rPr lang="el-GR" sz="2000" dirty="0">
                <a:latin typeface="Calibri" panose="020F0502020204030204" pitchFamily="34" charset="0"/>
                <a:ea typeface="Calibri"/>
                <a:cs typeface="Times New Roman"/>
              </a:rPr>
              <a:t>. Π.χ. για μια δαπάνη προσωπικού θα πρέπει ο δικαιούχος να </a:t>
            </a:r>
            <a:r>
              <a:rPr lang="el-GR" sz="2000" dirty="0" smtClean="0">
                <a:latin typeface="Calibri" panose="020F0502020204030204" pitchFamily="34" charset="0"/>
                <a:ea typeface="Calibri"/>
                <a:cs typeface="Times New Roman"/>
              </a:rPr>
              <a:t>«τεκμηριώσει» τη </a:t>
            </a:r>
            <a:r>
              <a:rPr lang="el-GR" sz="2000" dirty="0">
                <a:latin typeface="Calibri" panose="020F0502020204030204" pitchFamily="34" charset="0"/>
                <a:ea typeface="Calibri"/>
                <a:cs typeface="Times New Roman"/>
              </a:rPr>
              <a:t>διαδικασία και το πλαίσιο σύμφωνα με τα οποία έγινε η πρόσληψη του συγκεκριμένου έκτακτου προσωπικού (καταστατικό, νομοθεσία, αποφάσεις Δ.Σ., κ.λπ</a:t>
            </a:r>
            <a:r>
              <a:rPr lang="el-GR" sz="2000" dirty="0" smtClean="0">
                <a:latin typeface="Calibri" panose="020F0502020204030204" pitchFamily="34" charset="0"/>
                <a:ea typeface="Calibri"/>
                <a:cs typeface="Times New Roman"/>
              </a:rPr>
              <a:t>.).</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6</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Ορθογώνιο 13"/>
          <p:cNvSpPr/>
          <p:nvPr/>
        </p:nvSpPr>
        <p:spPr>
          <a:xfrm>
            <a:off x="745121" y="3356992"/>
            <a:ext cx="7560840" cy="2554545"/>
          </a:xfrm>
          <a:prstGeom prst="rect">
            <a:avLst/>
          </a:prstGeom>
        </p:spPr>
        <p:txBody>
          <a:bodyPr wrap="square">
            <a:spAutoFit/>
          </a:bodyPr>
          <a:lstStyle/>
          <a:p>
            <a:pPr algn="just"/>
            <a:r>
              <a:rPr lang="el-GR" altLang="el-GR" sz="2000" dirty="0" smtClean="0">
                <a:solidFill>
                  <a:srgbClr val="000000"/>
                </a:solidFill>
                <a:latin typeface="Calibri" panose="020F0502020204030204" pitchFamily="34" charset="0"/>
              </a:rPr>
              <a:t>Το προσωπικό του δικαιούχου </a:t>
            </a:r>
            <a:r>
              <a:rPr lang="el-GR" altLang="el-GR" sz="2000" b="1" dirty="0" smtClean="0">
                <a:solidFill>
                  <a:srgbClr val="000000"/>
                </a:solidFill>
                <a:latin typeface="Calibri" panose="020F0502020204030204" pitchFamily="34" charset="0"/>
              </a:rPr>
              <a:t>μπορεί να απασχολείται με τους εξής τρόπους:</a:t>
            </a:r>
          </a:p>
          <a:p>
            <a:pPr algn="just"/>
            <a:endParaRPr lang="el-GR" altLang="el-GR" sz="2000" dirty="0" smtClean="0">
              <a:solidFill>
                <a:srgbClr val="000000"/>
              </a:solidFill>
              <a:latin typeface="Calibri" panose="020F0502020204030204" pitchFamily="34" charset="0"/>
            </a:endParaRPr>
          </a:p>
          <a:p>
            <a:pPr algn="just"/>
            <a:r>
              <a:rPr lang="el-GR" altLang="el-GR" sz="2000" dirty="0" smtClean="0">
                <a:solidFill>
                  <a:srgbClr val="000000"/>
                </a:solidFill>
                <a:latin typeface="Calibri" panose="020F0502020204030204" pitchFamily="34" charset="0"/>
              </a:rPr>
              <a:t>α</a:t>
            </a:r>
            <a:r>
              <a:rPr lang="el-GR" altLang="el-GR" sz="2000" dirty="0">
                <a:solidFill>
                  <a:srgbClr val="000000"/>
                </a:solidFill>
                <a:latin typeface="Calibri" panose="020F0502020204030204" pitchFamily="34" charset="0"/>
              </a:rPr>
              <a:t>) </a:t>
            </a:r>
            <a:r>
              <a:rPr lang="el-GR" altLang="el-GR" sz="2000" u="sng" dirty="0">
                <a:solidFill>
                  <a:srgbClr val="000000"/>
                </a:solidFill>
                <a:latin typeface="Calibri" panose="020F0502020204030204" pitchFamily="34" charset="0"/>
              </a:rPr>
              <a:t>με πλήρες ωράριο</a:t>
            </a:r>
            <a:r>
              <a:rPr lang="el-GR" altLang="el-GR" sz="2000" dirty="0">
                <a:solidFill>
                  <a:srgbClr val="000000"/>
                </a:solidFill>
                <a:latin typeface="Calibri" panose="020F0502020204030204" pitchFamily="34" charset="0"/>
              </a:rPr>
              <a:t>,</a:t>
            </a:r>
          </a:p>
          <a:p>
            <a:pPr algn="just"/>
            <a:r>
              <a:rPr lang="el-GR" altLang="el-GR" sz="2000" dirty="0">
                <a:solidFill>
                  <a:srgbClr val="000000"/>
                </a:solidFill>
                <a:latin typeface="Calibri" panose="020F0502020204030204" pitchFamily="34" charset="0"/>
              </a:rPr>
              <a:t>β) </a:t>
            </a:r>
            <a:r>
              <a:rPr lang="el-GR" altLang="el-GR" sz="2000" u="sng" dirty="0">
                <a:solidFill>
                  <a:srgbClr val="000000"/>
                </a:solidFill>
                <a:latin typeface="Calibri" panose="020F0502020204030204" pitchFamily="34" charset="0"/>
              </a:rPr>
              <a:t>με μειωμένο ωράριο με σταθερό ποσοστό </a:t>
            </a:r>
            <a:r>
              <a:rPr lang="el-GR" altLang="el-GR" sz="2000" dirty="0">
                <a:solidFill>
                  <a:srgbClr val="000000"/>
                </a:solidFill>
                <a:latin typeface="Calibri" panose="020F0502020204030204" pitchFamily="34" charset="0"/>
              </a:rPr>
              <a:t>του χρόνου εργασίας ανά μήνα,</a:t>
            </a:r>
          </a:p>
          <a:p>
            <a:pPr algn="just"/>
            <a:r>
              <a:rPr lang="el-GR" altLang="el-GR" sz="2000" dirty="0">
                <a:solidFill>
                  <a:srgbClr val="000000"/>
                </a:solidFill>
                <a:latin typeface="Calibri" panose="020F0502020204030204" pitchFamily="34" charset="0"/>
              </a:rPr>
              <a:t>γ) </a:t>
            </a:r>
            <a:r>
              <a:rPr lang="el-GR" altLang="el-GR" sz="2000" u="sng" dirty="0">
                <a:solidFill>
                  <a:srgbClr val="000000"/>
                </a:solidFill>
                <a:latin typeface="Calibri" panose="020F0502020204030204" pitchFamily="34" charset="0"/>
              </a:rPr>
              <a:t>με μειωμένο ωράριο με ευέλικτο αριθμό ωρών </a:t>
            </a:r>
            <a:r>
              <a:rPr lang="el-GR" altLang="el-GR" sz="2000" dirty="0">
                <a:solidFill>
                  <a:srgbClr val="000000"/>
                </a:solidFill>
                <a:latin typeface="Calibri" panose="020F0502020204030204" pitchFamily="34" charset="0"/>
              </a:rPr>
              <a:t>εργασίας ανά μήνα, </a:t>
            </a:r>
          </a:p>
          <a:p>
            <a:pPr algn="just"/>
            <a:r>
              <a:rPr lang="el-GR" altLang="el-GR" sz="2000" dirty="0">
                <a:solidFill>
                  <a:srgbClr val="000000"/>
                </a:solidFill>
                <a:latin typeface="Calibri" panose="020F0502020204030204" pitchFamily="34" charset="0"/>
              </a:rPr>
              <a:t>δ) σε </a:t>
            </a:r>
            <a:r>
              <a:rPr lang="el-GR" altLang="el-GR" sz="2000" u="sng" dirty="0">
                <a:solidFill>
                  <a:srgbClr val="000000"/>
                </a:solidFill>
                <a:latin typeface="Calibri" panose="020F0502020204030204" pitchFamily="34" charset="0"/>
              </a:rPr>
              <a:t>ωριαία βάση</a:t>
            </a:r>
            <a:r>
              <a:rPr lang="el-GR" altLang="el-GR" sz="2000" dirty="0" smtClean="0">
                <a:solidFill>
                  <a:srgbClr val="000000"/>
                </a:solidFill>
                <a:latin typeface="Calibri" panose="020F0502020204030204" pitchFamily="34" charset="0"/>
              </a:rPr>
              <a:t>.</a:t>
            </a:r>
            <a:endParaRPr lang="el-GR" altLang="el-GR"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08172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ΚΑΤΗΓΟΡΙΑ ΔΑΠΑΝΗΣ: </a:t>
            </a:r>
            <a:r>
              <a:rPr lang="en-US" altLang="el-GR" sz="2400" b="1" u="sng" kern="1200" dirty="0">
                <a:solidFill>
                  <a:srgbClr val="0F4F8F"/>
                </a:solidFill>
              </a:rPr>
              <a:t>“</a:t>
            </a:r>
            <a:r>
              <a:rPr lang="el-GR" altLang="el-GR" sz="2400" b="1" u="sng" kern="1200" dirty="0">
                <a:solidFill>
                  <a:srgbClr val="0F4F8F"/>
                </a:solidFill>
              </a:rPr>
              <a:t>ΠΡΟΣΩΠΙΚΟ</a:t>
            </a:r>
            <a:r>
              <a:rPr lang="en-US" altLang="el-GR" sz="2400" b="1" u="sng" kern="1200" dirty="0">
                <a:solidFill>
                  <a:srgbClr val="0F4F8F"/>
                </a:solidFill>
              </a:rPr>
              <a:t>”</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221412"/>
          </a:xfrm>
          <a:prstGeom prst="rect">
            <a:avLst/>
          </a:prstGeom>
        </p:spPr>
        <p:txBody>
          <a:bodyPr wrap="square">
            <a:spAutoFit/>
          </a:bodyPr>
          <a:lstStyle/>
          <a:p>
            <a:pPr algn="just">
              <a:lnSpc>
                <a:spcPct val="115000"/>
              </a:lnSpc>
              <a:spcAft>
                <a:spcPts val="1000"/>
              </a:spcAft>
            </a:pPr>
            <a:r>
              <a:rPr lang="el-GR" sz="2000" dirty="0">
                <a:latin typeface="Calibri" panose="020F0502020204030204" pitchFamily="34" charset="0"/>
                <a:ea typeface="Calibri"/>
                <a:cs typeface="Times New Roman"/>
              </a:rPr>
              <a:t>Οι δαπάνες προσωπικού που σχετίζονται με άτομα τα οποία εργάζονται με </a:t>
            </a:r>
            <a:r>
              <a:rPr lang="el-GR" sz="2000" b="1" dirty="0">
                <a:latin typeface="Calibri" panose="020F0502020204030204" pitchFamily="34" charset="0"/>
                <a:ea typeface="Calibri"/>
                <a:cs typeface="Times New Roman"/>
              </a:rPr>
              <a:t>μειωμένο ωράριο</a:t>
            </a:r>
            <a:r>
              <a:rPr lang="el-GR" sz="2000" dirty="0">
                <a:latin typeface="Calibri" panose="020F0502020204030204" pitchFamily="34" charset="0"/>
                <a:ea typeface="Calibri"/>
                <a:cs typeface="Times New Roman"/>
              </a:rPr>
              <a:t> για την πράξη υπολογίζονται είτε ως:</a:t>
            </a:r>
          </a:p>
          <a:p>
            <a:pPr algn="just">
              <a:lnSpc>
                <a:spcPct val="115000"/>
              </a:lnSpc>
              <a:spcAft>
                <a:spcPts val="1000"/>
              </a:spcAft>
            </a:pPr>
            <a:r>
              <a:rPr lang="el-GR" sz="2000" dirty="0">
                <a:latin typeface="Calibri" panose="020F0502020204030204" pitchFamily="34" charset="0"/>
                <a:ea typeface="Calibri"/>
                <a:cs typeface="Times New Roman"/>
              </a:rPr>
              <a:t>α) πάγιο ποσοστό των ακαθάριστων δαπανών απασχόλησης, σύμφωνα με ένα σταθερό ποσοστό του χρόνου που αναλώθηκε για την πράξη, </a:t>
            </a:r>
            <a:r>
              <a:rPr lang="el-GR" sz="2000" u="sng" dirty="0">
                <a:latin typeface="Calibri" panose="020F0502020204030204" pitchFamily="34" charset="0"/>
                <a:ea typeface="Calibri"/>
                <a:cs typeface="Times New Roman"/>
              </a:rPr>
              <a:t>χωρίς υποχρέωση να καθοριστεί ξεχωριστό σύστημα καταγραφής του χρόνου εργασίας</a:t>
            </a:r>
            <a:r>
              <a:rPr lang="el-GR" sz="2000" dirty="0">
                <a:latin typeface="Calibri" panose="020F0502020204030204" pitchFamily="34" charset="0"/>
                <a:ea typeface="Calibri"/>
                <a:cs typeface="Times New Roman"/>
              </a:rPr>
              <a:t>, είτε ως</a:t>
            </a:r>
          </a:p>
          <a:p>
            <a:pPr algn="just">
              <a:lnSpc>
                <a:spcPct val="115000"/>
              </a:lnSpc>
              <a:spcAft>
                <a:spcPts val="1000"/>
              </a:spcAft>
            </a:pPr>
            <a:r>
              <a:rPr lang="el-GR" sz="2000" dirty="0">
                <a:latin typeface="Calibri" panose="020F0502020204030204" pitchFamily="34" charset="0"/>
                <a:ea typeface="Calibri"/>
                <a:cs typeface="Times New Roman"/>
              </a:rPr>
              <a:t>β) ευέλικτο μέρος του ακαθάριστου κόστους απασχόλησης, σύμφωνα με συγκεκριμένο αριθμό ωρών διαφορετικών από τον ένα μήνα στον άλλο κατά τον οποίο εργάστηκε για την πράξη, </a:t>
            </a:r>
            <a:r>
              <a:rPr lang="el-GR" sz="2000" u="sng" dirty="0">
                <a:latin typeface="Calibri" panose="020F0502020204030204" pitchFamily="34" charset="0"/>
                <a:ea typeface="Calibri"/>
                <a:cs typeface="Times New Roman"/>
              </a:rPr>
              <a:t>με βάση ένα σύστημα καταγραφής του χρόνου</a:t>
            </a:r>
            <a:r>
              <a:rPr lang="el-GR" sz="2000" dirty="0">
                <a:latin typeface="Calibri" panose="020F0502020204030204" pitchFamily="34" charset="0"/>
                <a:ea typeface="Calibri"/>
                <a:cs typeface="Times New Roman"/>
              </a:rPr>
              <a:t> που καλύπτει το 100 % του χρόνου εργασίας του εργαζομένου.</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7</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48044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smtClean="0">
                <a:solidFill>
                  <a:srgbClr val="0F4F8F"/>
                </a:solidFill>
              </a:rPr>
              <a:t>ΥΠΟΛΟΓΙΣΜΟΣ ΩΡΟΜΙΣΘΙΟΥ</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611560" y="1387849"/>
            <a:ext cx="7560840" cy="4242187"/>
          </a:xfrm>
          <a:prstGeom prst="rect">
            <a:avLst/>
          </a:prstGeom>
        </p:spPr>
        <p:txBody>
          <a:bodyPr wrap="square">
            <a:spAutoFit/>
          </a:bodyPr>
          <a:lstStyle/>
          <a:p>
            <a:pPr algn="just">
              <a:lnSpc>
                <a:spcPct val="115000"/>
              </a:lnSpc>
              <a:spcAft>
                <a:spcPts val="1000"/>
              </a:spcAft>
            </a:pPr>
            <a:r>
              <a:rPr lang="el-GR" sz="2000" dirty="0">
                <a:latin typeface="Calibri" panose="020F0502020204030204" pitchFamily="34" charset="0"/>
                <a:ea typeface="Calibri"/>
                <a:cs typeface="Times New Roman"/>
              </a:rPr>
              <a:t>Για την ανάθεση καθηκόντων μερικής απασχόλησης </a:t>
            </a:r>
            <a:r>
              <a:rPr lang="el-GR" sz="2000" dirty="0" smtClean="0">
                <a:latin typeface="Calibri" panose="020F0502020204030204" pitchFamily="34" charset="0"/>
                <a:ea typeface="Calibri"/>
                <a:cs typeface="Times New Roman"/>
              </a:rPr>
              <a:t>οι </a:t>
            </a:r>
            <a:r>
              <a:rPr lang="el-GR" sz="2000" b="1" dirty="0" smtClean="0">
                <a:latin typeface="Calibri" panose="020F0502020204030204" pitchFamily="34" charset="0"/>
                <a:ea typeface="Calibri"/>
                <a:cs typeface="Times New Roman"/>
              </a:rPr>
              <a:t>δαπάνες προσωπικού </a:t>
            </a:r>
            <a:r>
              <a:rPr lang="el-GR" sz="2000" b="1" dirty="0">
                <a:latin typeface="Calibri" panose="020F0502020204030204" pitchFamily="34" charset="0"/>
                <a:ea typeface="Calibri"/>
                <a:cs typeface="Times New Roman"/>
              </a:rPr>
              <a:t>υπολογίζεται σε ωριαία βάση</a:t>
            </a:r>
            <a:r>
              <a:rPr lang="el-GR" sz="2000" dirty="0">
                <a:latin typeface="Calibri" panose="020F0502020204030204" pitchFamily="34" charset="0"/>
                <a:ea typeface="Calibri"/>
                <a:cs typeface="Times New Roman"/>
              </a:rPr>
              <a:t> είτε:</a:t>
            </a:r>
          </a:p>
          <a:p>
            <a:pPr algn="just">
              <a:lnSpc>
                <a:spcPct val="115000"/>
              </a:lnSpc>
              <a:spcAft>
                <a:spcPts val="1000"/>
              </a:spcAft>
            </a:pPr>
            <a:r>
              <a:rPr lang="el-GR" sz="2000" dirty="0">
                <a:latin typeface="Calibri" panose="020F0502020204030204" pitchFamily="34" charset="0"/>
                <a:ea typeface="Calibri"/>
                <a:cs typeface="Times New Roman"/>
              </a:rPr>
              <a:t>i) </a:t>
            </a:r>
            <a:r>
              <a:rPr lang="el-GR" sz="2000" u="sng" dirty="0">
                <a:latin typeface="Calibri" panose="020F0502020204030204" pitchFamily="34" charset="0"/>
                <a:ea typeface="Calibri"/>
                <a:cs typeface="Times New Roman"/>
              </a:rPr>
              <a:t>διαιρώντας το μηνιαίο μεικτό κόστος απασχόλησης με τον μηνιαίο χρόνο εργασίας</a:t>
            </a:r>
            <a:r>
              <a:rPr lang="el-GR" sz="2000" dirty="0">
                <a:latin typeface="Calibri" panose="020F0502020204030204" pitchFamily="34" charset="0"/>
                <a:ea typeface="Calibri"/>
                <a:cs typeface="Times New Roman"/>
              </a:rPr>
              <a:t> που καθορίστηκε στο έγγραφο απασχόλησης εκφραζόμενο σε </a:t>
            </a:r>
            <a:r>
              <a:rPr lang="el-GR" sz="2000" dirty="0" smtClean="0">
                <a:latin typeface="Calibri" panose="020F0502020204030204" pitchFamily="34" charset="0"/>
                <a:ea typeface="Calibri"/>
                <a:cs typeface="Times New Roman"/>
              </a:rPr>
              <a:t>ώρες</a:t>
            </a:r>
            <a:r>
              <a:rPr lang="en-US" sz="2000" dirty="0" smtClean="0">
                <a:latin typeface="Calibri" panose="020F0502020204030204" pitchFamily="34" charset="0"/>
                <a:ea typeface="Calibri"/>
                <a:cs typeface="Times New Roman"/>
              </a:rPr>
              <a:t> (</a:t>
            </a:r>
            <a:r>
              <a:rPr lang="el-GR" sz="2000" dirty="0" smtClean="0">
                <a:latin typeface="Calibri" panose="020F0502020204030204" pitchFamily="34" charset="0"/>
                <a:ea typeface="Calibri"/>
                <a:cs typeface="Times New Roman"/>
              </a:rPr>
              <a:t>θα </a:t>
            </a:r>
            <a:r>
              <a:rPr lang="el-GR" sz="2000" dirty="0">
                <a:latin typeface="Calibri" panose="020F0502020204030204" pitchFamily="34" charset="0"/>
                <a:ea typeface="Calibri"/>
                <a:cs typeface="Times New Roman"/>
              </a:rPr>
              <a:t>πρέπει να αναφέρεται στη σύμβαση το μηνιαίο κόστος </a:t>
            </a:r>
            <a:r>
              <a:rPr lang="el-GR" sz="2000" dirty="0" smtClean="0">
                <a:latin typeface="Calibri" panose="020F0502020204030204" pitchFamily="34" charset="0"/>
                <a:ea typeface="Calibri"/>
                <a:cs typeface="Times New Roman"/>
              </a:rPr>
              <a:t>απασχόλησης</a:t>
            </a:r>
            <a:r>
              <a:rPr lang="en-US" sz="2000" dirty="0" smtClean="0">
                <a:latin typeface="Calibri" panose="020F0502020204030204" pitchFamily="34" charset="0"/>
                <a:ea typeface="Calibri"/>
                <a:cs typeface="Times New Roman"/>
              </a:rPr>
              <a:t>)</a:t>
            </a:r>
            <a:r>
              <a:rPr lang="el-GR" sz="2000" dirty="0" smtClean="0">
                <a:latin typeface="Calibri" panose="020F0502020204030204" pitchFamily="34" charset="0"/>
                <a:ea typeface="Calibri"/>
                <a:cs typeface="Times New Roman"/>
              </a:rPr>
              <a:t>, </a:t>
            </a:r>
            <a:r>
              <a:rPr lang="el-GR" sz="2000" dirty="0">
                <a:latin typeface="Calibri" panose="020F0502020204030204" pitchFamily="34" charset="0"/>
                <a:ea typeface="Calibri"/>
                <a:cs typeface="Times New Roman"/>
              </a:rPr>
              <a:t>είτε</a:t>
            </a:r>
          </a:p>
          <a:p>
            <a:pPr algn="just">
              <a:lnSpc>
                <a:spcPct val="115000"/>
              </a:lnSpc>
              <a:spcAft>
                <a:spcPts val="1000"/>
              </a:spcAft>
            </a:pPr>
            <a:r>
              <a:rPr lang="el-GR" sz="2000" dirty="0">
                <a:latin typeface="Calibri" panose="020F0502020204030204" pitchFamily="34" charset="0"/>
                <a:ea typeface="Calibri"/>
                <a:cs typeface="Times New Roman"/>
              </a:rPr>
              <a:t>ii) </a:t>
            </a:r>
            <a:r>
              <a:rPr lang="el-GR" sz="2000" u="sng" dirty="0">
                <a:latin typeface="Calibri" panose="020F0502020204030204" pitchFamily="34" charset="0"/>
                <a:ea typeface="Calibri"/>
                <a:cs typeface="Times New Roman"/>
              </a:rPr>
              <a:t>διαιρώντας τις τελευταίες τεκμηριωμένες ετήσιες ακαθάριστες δαπάνες απασχόλησης με 1.720 ώρες </a:t>
            </a:r>
            <a:r>
              <a:rPr lang="el-GR" sz="2000" dirty="0">
                <a:latin typeface="Calibri" panose="020F0502020204030204" pitchFamily="34" charset="0"/>
                <a:ea typeface="Calibri"/>
                <a:cs typeface="Times New Roman"/>
              </a:rPr>
              <a:t>σύμφωνα με το άρθρο 68 παράγραφος 2 του Κανονισμού </a:t>
            </a:r>
            <a:r>
              <a:rPr lang="el-GR" sz="2000" dirty="0" smtClean="0">
                <a:latin typeface="Calibri" panose="020F0502020204030204" pitchFamily="34" charset="0"/>
                <a:ea typeface="Calibri"/>
                <a:cs typeface="Times New Roman"/>
              </a:rPr>
              <a:t>1303/2013. Το </a:t>
            </a:r>
            <a:r>
              <a:rPr lang="el-GR" sz="2000" dirty="0">
                <a:latin typeface="Calibri" panose="020F0502020204030204" pitchFamily="34" charset="0"/>
                <a:ea typeface="Calibri"/>
                <a:cs typeface="Times New Roman"/>
              </a:rPr>
              <a:t>ωρομίσθιο πολλαπλασιάζεται με τον αριθμό των πραγματικά δεδουλευμένων για την πράξη </a:t>
            </a:r>
            <a:r>
              <a:rPr lang="el-GR" sz="2000" dirty="0" smtClean="0">
                <a:latin typeface="Calibri" panose="020F0502020204030204" pitchFamily="34" charset="0"/>
                <a:ea typeface="Calibri"/>
                <a:cs typeface="Times New Roman"/>
              </a:rPr>
              <a:t>ωρών, όπως αυτές δηλώνονται στο σχετικό </a:t>
            </a:r>
            <a:r>
              <a:rPr lang="en-US" sz="2000" dirty="0" smtClean="0">
                <a:latin typeface="Calibri" panose="020F0502020204030204" pitchFamily="34" charset="0"/>
                <a:ea typeface="Calibri"/>
                <a:cs typeface="Times New Roman"/>
              </a:rPr>
              <a:t>“time sheet”</a:t>
            </a:r>
            <a:r>
              <a:rPr lang="el-GR" sz="2000" dirty="0" smtClean="0">
                <a:latin typeface="Calibri" panose="020F0502020204030204" pitchFamily="34" charset="0"/>
                <a:ea typeface="Calibri"/>
                <a:cs typeface="Times New Roman"/>
              </a:rPr>
              <a:t>.</a:t>
            </a:r>
            <a:endParaRPr lang="el-GR" sz="2200" dirty="0">
              <a:solidFill>
                <a:srgbClr val="000000"/>
              </a:solidFill>
              <a:latin typeface="Calibri" panose="020F0502020204030204" pitchFamily="34" charset="0"/>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8</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05094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65174"/>
            <a:ext cx="9144000" cy="609282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a:p>
            <a:endParaRPr lang="el-GR" altLang="el-GR" sz="2000" dirty="0" smtClean="0">
              <a:solidFill>
                <a:srgbClr val="000000"/>
              </a:solidFill>
              <a:latin typeface="Calibri" panose="020F0502020204030204" pitchFamily="34" charset="0"/>
            </a:endParaRPr>
          </a:p>
          <a:p>
            <a:endParaRPr lang="el-GR" altLang="el-GR" sz="2000" dirty="0">
              <a:solidFill>
                <a:srgbClr val="000000"/>
              </a:solidFill>
              <a:latin typeface="Calibri" panose="020F0502020204030204" pitchFamily="34" charset="0"/>
            </a:endParaRPr>
          </a:p>
        </p:txBody>
      </p:sp>
      <p:sp>
        <p:nvSpPr>
          <p:cNvPr id="36871" name="Rectangle 7"/>
          <p:cNvSpPr>
            <a:spLocks noGrp="1" noChangeArrowheads="1"/>
          </p:cNvSpPr>
          <p:nvPr>
            <p:ph type="title"/>
          </p:nvPr>
        </p:nvSpPr>
        <p:spPr>
          <a:xfrm>
            <a:off x="899592" y="867488"/>
            <a:ext cx="7054688" cy="461665"/>
          </a:xfrm>
        </p:spPr>
        <p:txBody>
          <a:bodyPr wrap="square">
            <a:spAutoFit/>
          </a:bodyPr>
          <a:lstStyle/>
          <a:p>
            <a:r>
              <a:rPr lang="el-GR" altLang="el-GR" sz="2000" b="1" dirty="0" smtClean="0">
                <a:solidFill>
                  <a:srgbClr val="0F4F8F"/>
                </a:solidFill>
                <a:cs typeface="+mn-cs"/>
              </a:rPr>
              <a:t> </a:t>
            </a:r>
            <a:r>
              <a:rPr lang="el-GR" altLang="el-GR" sz="2400" b="1" u="sng" kern="1200" dirty="0">
                <a:solidFill>
                  <a:srgbClr val="0F4F8F"/>
                </a:solidFill>
              </a:rPr>
              <a:t>ΥΠΟΛΟΓΙΣΜΟΣ ΩΡΟΜΙΣΘΙΟΥ</a:t>
            </a:r>
            <a:endParaRPr lang="el-GR" altLang="el-GR" sz="2400" b="1" dirty="0">
              <a:solidFill>
                <a:srgbClr val="0F4F8F"/>
              </a:solidFill>
              <a:effectLst>
                <a:outerShdw blurRad="38100" dist="38100" dir="2700000" algn="tl">
                  <a:srgbClr val="000000">
                    <a:alpha val="43137"/>
                  </a:srgbClr>
                </a:outerShdw>
              </a:effectLst>
            </a:endParaRPr>
          </a:p>
        </p:txBody>
      </p:sp>
      <p:sp>
        <p:nvSpPr>
          <p:cNvPr id="3" name="Ορθογώνιο 2"/>
          <p:cNvSpPr/>
          <p:nvPr/>
        </p:nvSpPr>
        <p:spPr>
          <a:xfrm>
            <a:off x="753480" y="1772816"/>
            <a:ext cx="7560840" cy="1487330"/>
          </a:xfrm>
          <a:prstGeom prst="rect">
            <a:avLst/>
          </a:prstGeom>
        </p:spPr>
        <p:txBody>
          <a:bodyPr wrap="square">
            <a:spAutoFit/>
          </a:bodyPr>
          <a:lstStyle/>
          <a:p>
            <a:pPr marL="342900" indent="-342900" algn="just">
              <a:lnSpc>
                <a:spcPct val="115000"/>
              </a:lnSpc>
              <a:spcAft>
                <a:spcPts val="1000"/>
              </a:spcAft>
              <a:buFont typeface="Arial" panose="020B0604020202020204" pitchFamily="34" charset="0"/>
              <a:buChar char="•"/>
            </a:pPr>
            <a:r>
              <a:rPr lang="el-GR" sz="2000" dirty="0">
                <a:latin typeface="Calibri" panose="020F0502020204030204" pitchFamily="34" charset="0"/>
                <a:ea typeface="Calibri"/>
                <a:cs typeface="Times New Roman"/>
              </a:rPr>
              <a:t>Σε κάθε περίπτωση το ωριαίο κόστος απασχόλησης δεν θα πρέπει να διαφέρει σημαντικά από το ωριαίο κόστος ενός εργαζομένου του δικαιούχου, ο οποίος έχει τα ίδια προσόντα και υλοποιεί το ίδιο ή παρεμφερές αντικείμενο με το </a:t>
            </a:r>
            <a:r>
              <a:rPr lang="el-GR" sz="2000" dirty="0" smtClean="0">
                <a:latin typeface="Calibri" panose="020F0502020204030204" pitchFamily="34" charset="0"/>
                <a:ea typeface="Calibri"/>
                <a:cs typeface="Times New Roman"/>
              </a:rPr>
              <a:t>συμβασιοποιημένο</a:t>
            </a:r>
            <a:endParaRPr lang="en-US" sz="2000" dirty="0" smtClean="0">
              <a:latin typeface="Calibri" panose="020F0502020204030204" pitchFamily="34" charset="0"/>
              <a:ea typeface="Calibri"/>
              <a:cs typeface="Times New Roman"/>
            </a:endParaRPr>
          </a:p>
        </p:txBody>
      </p:sp>
      <p:sp>
        <p:nvSpPr>
          <p:cNvPr id="4" name="Θέση αριθμού διαφάνειας 3"/>
          <p:cNvSpPr>
            <a:spLocks noGrp="1"/>
          </p:cNvSpPr>
          <p:nvPr>
            <p:ph type="sldNum" sz="quarter" idx="12"/>
          </p:nvPr>
        </p:nvSpPr>
        <p:spPr/>
        <p:txBody>
          <a:bodyPr/>
          <a:lstStyle/>
          <a:p>
            <a:pPr>
              <a:defRPr/>
            </a:pPr>
            <a:fld id="{5025BB34-D628-4483-9EDC-A66C02E3B2B6}" type="slidenum">
              <a:rPr lang="en-US" smtClean="0">
                <a:solidFill>
                  <a:srgbClr val="000000"/>
                </a:solidFill>
              </a:rPr>
              <a:pPr>
                <a:defRPr/>
              </a:pPr>
              <a:t>9</a:t>
            </a:fld>
            <a:endParaRPr lang="en-US"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28727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4329</TotalTime>
  <Words>1461</Words>
  <Application>Microsoft Office PowerPoint</Application>
  <PresentationFormat>Προβολή στην οθόνη (4:3)</PresentationFormat>
  <Paragraphs>209</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1_Blank Presentation</vt:lpstr>
      <vt:lpstr>Παρουσίαση του PowerPoint</vt:lpstr>
      <vt:lpstr> ΕΠΙΛΕΞΙΜΟΤΗΤΑ ΔΑΠΑΝΩΝ </vt:lpstr>
      <vt:lpstr> ΕΠΙΛΕΞΙΜΟΤΗΤΑ ΔΑΠΑΝΩΝ</vt:lpstr>
      <vt:lpstr> ΕΠΙΛΕΞΙΜΟΤΗΤΑ ΔΑΠΑΝΩΝ</vt:lpstr>
      <vt:lpstr> ΕΠΙΛΕΞΙΜΟΤΗΤΑ ΔΑΠΑΝΩΝ </vt:lpstr>
      <vt:lpstr> ΚΑΤΗΓΟΡΙΑ ΔΑΠΑΝΗΣ: “ΠΡΟΣΩΠΙΚΟ”</vt:lpstr>
      <vt:lpstr> ΚΑΤΗΓΟΡΙΑ ΔΑΠΑΝΗΣ: “ΠΡΟΣΩΠΙΚΟ”</vt:lpstr>
      <vt:lpstr> ΥΠΟΛΟΓΙΣΜΟΣ ΩΡΟΜΙΣΘΙΟΥ</vt:lpstr>
      <vt:lpstr> ΥΠΟΛΟΓΙΣΜΟΣ ΩΡΟΜΙΣΘΙΟΥ</vt:lpstr>
      <vt:lpstr> ΠΕΡΙΠΤΩΣΕΙΣ ΔΑΠΑΝΩΝ ΠΡΟΣΩΠΙΚΟΥ</vt:lpstr>
      <vt:lpstr> ΠΕΡΙΠΤΩΣΕΙΣ ΔΑΠΑΝΩΝ ΠΡΟΣΩΠΙΚΟΥ</vt:lpstr>
      <vt:lpstr> ΠΕΡΙΠΤΩΣΕΙΣ ΔΑΠΑΝΩΝ ΠΡΟΣΩΠΙΚΟΥ</vt:lpstr>
      <vt:lpstr> ΔΙΑΔΡΟΜΗ ΕΛΕΓΧΟΥ (AUDIT TRAIL)</vt:lpstr>
      <vt:lpstr> ΔΙΑΔΡΟΜΗ ΕΛΕΓΧΟΥ (AUDIT TRAIL)</vt:lpstr>
      <vt:lpstr> ΔΙΑΔΡΟΜΗ ΕΛΕΓΧΟΥ (AUDIT TRAIL)</vt:lpstr>
      <vt:lpstr> ΔΙΑΔΡΟΜΗ ΕΛΕΓΧΟΥ (AUDIT TRAIL)</vt:lpstr>
      <vt:lpstr>ΑΠΛΟΠΟΙΗΜΕΝΟ ΚΟΣΤΟΣ – FLAT RATE</vt:lpstr>
      <vt:lpstr> ΚΑΤΗΓΟΡΙΑ ΔΑΠΑΝΗΣ: “ΠΡΟΣΩΠΙΚΟ”</vt:lpstr>
      <vt:lpstr>Παρουσίαση του PowerPoint</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ΣΑΛΩΝΙΔΗΣ ΘΕΟΦΥΛΑΚΤΟΣ (SALONIDIS THEOFILAKTOS)</cp:lastModifiedBy>
  <cp:revision>459</cp:revision>
  <cp:lastPrinted>2017-11-13T12:57:05Z</cp:lastPrinted>
  <dcterms:created xsi:type="dcterms:W3CDTF">2012-02-08T16:15:43Z</dcterms:created>
  <dcterms:modified xsi:type="dcterms:W3CDTF">2019-03-26T09:57:59Z</dcterms:modified>
</cp:coreProperties>
</file>