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2"/>
  </p:notesMasterIdLst>
  <p:sldIdLst>
    <p:sldId id="321" r:id="rId2"/>
    <p:sldId id="355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52" r:id="rId11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ΚΑΡΑΒΑΤΟΣ ΔΗΜΗΤΡΗΣ (KARAVATOS DIMITRIS)" initials="ΚΔ(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8F"/>
    <a:srgbClr val="C2DCDB"/>
    <a:srgbClr val="EBECB2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06" autoAdjust="0"/>
    <p:restoredTop sz="95429" autoAdjust="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26/3/2019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dkaravatos@mou.gr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kxristodoulou@mou.gr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tsalonidis@mou.g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387350"/>
            <a:ext cx="9144000" cy="6570042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476375" y="1989138"/>
            <a:ext cx="60483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ΣΕΜΙΝΑΡΙΟ ΕΠΑΛΗΘΕΥΤΩΝ</a:t>
            </a:r>
            <a:endParaRPr 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lvl="0" algn="ctr">
              <a:spcBef>
                <a:spcPct val="0"/>
              </a:spcBef>
              <a:buNone/>
            </a:pP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Θεσσαλονίκη </a:t>
            </a:r>
            <a:r>
              <a:rPr lang="el-GR" altLang="el-GR" sz="2400" b="1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28 </a:t>
            </a:r>
            <a:r>
              <a:rPr lang="el-GR" altLang="el-GR" sz="2400" b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Μαρτίου, </a:t>
            </a: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2019</a:t>
            </a:r>
          </a:p>
          <a:p>
            <a:pPr lvl="0" algn="ctr">
              <a:spcBef>
                <a:spcPct val="0"/>
              </a:spcBef>
              <a:buNone/>
            </a:pP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Αθήνα 2 </a:t>
            </a: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Απριλίου, </a:t>
            </a:r>
            <a:r>
              <a:rPr lang="el-GR" altLang="el-GR" sz="24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Osaka"/>
                <a:cs typeface="Osaka"/>
              </a:rPr>
              <a:t>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4</a:t>
            </a:r>
            <a:r>
              <a:rPr lang="el-GR" altLang="el-GR" sz="2800" b="1" baseline="30000" dirty="0" err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ος</a:t>
            </a:r>
            <a:r>
              <a:rPr lang="el-GR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 κύκλος</a:t>
            </a:r>
          </a:p>
          <a:p>
            <a:pPr algn="ctr">
              <a:spcBef>
                <a:spcPct val="0"/>
              </a:spcBef>
              <a:buNone/>
            </a:pPr>
            <a:endParaRPr lang="el-GR" altLang="el-GR" sz="36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083299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899592" y="1772816"/>
            <a:ext cx="7488832" cy="3662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UNIT C “FIRST LEVEL CONTROL”</a:t>
            </a:r>
            <a:endParaRPr lang="el-GR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MANAGING AUTHORITY OF EUROPEAN TERRITORIAL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COOPERATION PROGRAMMES</a:t>
            </a:r>
            <a:endParaRPr lang="en-US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Tel: 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469 600,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620, 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614, 469 622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Fax:+30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e-mails: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2"/>
              </a:rPr>
              <a:t>kxristodoulou@mou.gr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dkaravatos@mou.gr, 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4"/>
              </a:rPr>
              <a:t>tsalonidis@mou.gr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6" descr="http://www.kentwideds.org/images/inf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9739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fld id="{5025BB34-D628-4483-9EDC-A66C02E3B2B6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http://tresinstantes.com/wp-content/uploads/2014/05/Inf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011" y="1809130"/>
            <a:ext cx="2399781" cy="179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65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ΠΡΟΓΡΑΜΜΑΤΑ ΣΥΝΕΡΓΑΣΙΑΣ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20087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V-A GREECE - BULGARIA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V-A GREECE - ITALY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V-A GREECE - CYPRUS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ΙΡΑ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CBC GREECE - ALBANIA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ΙΡΑ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CBC GREECE – FYROM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TRANSNATIONAL BALKAN – MEDITERRANEAN </a:t>
            </a:r>
            <a:r>
              <a:rPr 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n-GB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1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INTERREG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V-A GREECE - BULGARIA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755576" y="1543573"/>
            <a:ext cx="7200800" cy="5539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Axes 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78083"/>
              </p:ext>
            </p:extLst>
          </p:nvPr>
        </p:nvGraphicFramePr>
        <p:xfrm>
          <a:off x="899592" y="2132857"/>
          <a:ext cx="7056784" cy="3697718"/>
        </p:xfrm>
        <a:graphic>
          <a:graphicData uri="http://schemas.openxmlformats.org/drawingml/2006/table">
            <a:tbl>
              <a:tblPr/>
              <a:tblGrid>
                <a:gridCol w="987066"/>
                <a:gridCol w="1414303"/>
                <a:gridCol w="4655415"/>
              </a:tblGrid>
              <a:tr h="2769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Axis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ERDF Support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objective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830861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17,200,000.00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03 - Enhancing the competitiveness of small and medium-sized enterprises, the agricultural  sector (for the EAFRD) and the fisheries and aquaculture sector (for the EMFF)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0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36,450,000.00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05 - Promoting climate change adaptation, risk prevention and management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0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32,500,000.00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07 - Promoting sustainable transport and removing bottlenecks in key network infrastructures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0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18,341,234.00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09 - Promoting social inclusion, combating poverty and any discrimination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0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5,750,000.00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assistance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INTERREG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V-A GREECE - ITALY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4912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Axes 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04306"/>
              </p:ext>
            </p:extLst>
          </p:nvPr>
        </p:nvGraphicFramePr>
        <p:xfrm>
          <a:off x="827583" y="2132856"/>
          <a:ext cx="7272808" cy="3377525"/>
        </p:xfrm>
        <a:graphic>
          <a:graphicData uri="http://schemas.openxmlformats.org/drawingml/2006/table">
            <a:tbl>
              <a:tblPr/>
              <a:tblGrid>
                <a:gridCol w="979946"/>
                <a:gridCol w="1521110"/>
                <a:gridCol w="4771752"/>
              </a:tblGrid>
              <a:tr h="360039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Axis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ERDF Support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objective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29,316,101.00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01 - Strengthening research, technological development and innovation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40,833,141.00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06 - Preserving and protecting the environment and promoting resource efficiency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28,269,099.00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07 - Promoting sustainable transport and removing bottlenecks in key network infrastructures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6,282,021.00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assistance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0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3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INTERREG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V-A GREECE - CYPRUS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72309"/>
              </p:ext>
            </p:extLst>
          </p:nvPr>
        </p:nvGraphicFramePr>
        <p:xfrm>
          <a:off x="755576" y="2132856"/>
          <a:ext cx="7632848" cy="3600399"/>
        </p:xfrm>
        <a:graphic>
          <a:graphicData uri="http://schemas.openxmlformats.org/drawingml/2006/table">
            <a:tbl>
              <a:tblPr/>
              <a:tblGrid>
                <a:gridCol w="1440160"/>
                <a:gridCol w="1659024"/>
                <a:gridCol w="4533664"/>
              </a:tblGrid>
              <a:tr h="7701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Άξονας </a:t>
                      </a:r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Προτεραιότητας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ΕΤΠΑ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Τίτλος άξονα προτεραιότητας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701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8.273.075,00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Ενίσχυση της ανταγωνιστικότητας και της επιχειρηματικότητας στη διασυνοριακή περιοχή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6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14.248.080,00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Αποδοτική χρήση ενέργειας και βιώσιμες μεταφορές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4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20.682.695,00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Διατήρηση και προστασία του περιβάλλοντος και πρόληψη κινδύνων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2.757.701,00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Τεχνική Βοήθεια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3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ΙΡΑ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CBC GREECE - ALBANIA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4912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Axes 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515977"/>
              </p:ext>
            </p:extLst>
          </p:nvPr>
        </p:nvGraphicFramePr>
        <p:xfrm>
          <a:off x="539552" y="2034798"/>
          <a:ext cx="8147249" cy="3824558"/>
        </p:xfrm>
        <a:graphic>
          <a:graphicData uri="http://schemas.openxmlformats.org/drawingml/2006/table">
            <a:tbl>
              <a:tblPr/>
              <a:tblGrid>
                <a:gridCol w="804814"/>
                <a:gridCol w="1249265"/>
                <a:gridCol w="2174202"/>
                <a:gridCol w="3918968"/>
              </a:tblGrid>
              <a:tr h="3140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GREECE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-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8" marR="8598" marT="85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ALBANIA</a:t>
                      </a:r>
                      <a:endParaRPr lang="en-GB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8" marR="8598" marT="85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468483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Axis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ERDF Support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Axis Title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objective 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938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14.386.089,00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Promotion of the environment sustainable transport &amp; public infrastructure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priority (c). Promoting sustainable transport, information and communication networks and services and investing in cross-border water, waste and energy systems and facilities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0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3.596.522,00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priority (b). Protecting the environment &amp; promoting climate change adaptation &amp; mitigation, risk prevention &amp; management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83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8.991.306,00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Boosting the local economy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priority (d). Encouraging tourism and cultural and natural heritage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09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5.394.783,00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priority (g). Enhancing competitiveness, the business environment and the development of small and medium-sized enterprises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6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3.596.522,00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assistance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7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3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ΙΡΑ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CBC GREECE -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FYROM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4912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Axes 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71640"/>
              </p:ext>
            </p:extLst>
          </p:nvPr>
        </p:nvGraphicFramePr>
        <p:xfrm>
          <a:off x="611559" y="2204863"/>
          <a:ext cx="7846641" cy="3043473"/>
        </p:xfrm>
        <a:graphic>
          <a:graphicData uri="http://schemas.openxmlformats.org/drawingml/2006/table">
            <a:tbl>
              <a:tblPr/>
              <a:tblGrid>
                <a:gridCol w="775120"/>
                <a:gridCol w="1203171"/>
                <a:gridCol w="2093980"/>
                <a:gridCol w="3774370"/>
              </a:tblGrid>
              <a:tr h="26452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GREECE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8" marR="8598" marT="85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FYROM</a:t>
                      </a:r>
                    </a:p>
                  </a:txBody>
                  <a:tcPr marL="8598" marR="8598" marT="859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19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Axis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ERDF Support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Axis Title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Thematic objective 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038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9.662.389,00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1.Development and Support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Economy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 Promoting employment, labour mobility and social and cultural inclusion across borders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5.797.431,00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 Encouraging tourism and natural and cultural heritage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11.594.864,00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Protection of Environment -</a:t>
                      </a:r>
                      <a:b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Transportation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 Promoting sustainable transport and improving public infrastructure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5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7.729.911,00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 Protecting the environment and promoting climate change adaptation, risk prevention and management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3.864.955,00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 Assistance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8" marR="8598" marT="85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990142"/>
            <a:ext cx="830580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TRANSNATIONAL BALKAN – MEDITERRANEAN </a:t>
            </a: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2014-2020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4912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Priority Axes 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32990"/>
              </p:ext>
            </p:extLst>
          </p:nvPr>
        </p:nvGraphicFramePr>
        <p:xfrm>
          <a:off x="683569" y="2034797"/>
          <a:ext cx="7571431" cy="4033580"/>
        </p:xfrm>
        <a:graphic>
          <a:graphicData uri="http://schemas.openxmlformats.org/drawingml/2006/table">
            <a:tbl>
              <a:tblPr/>
              <a:tblGrid>
                <a:gridCol w="704926"/>
                <a:gridCol w="1455313"/>
                <a:gridCol w="1584176"/>
                <a:gridCol w="3827016"/>
              </a:tblGrid>
              <a:tr h="6765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Axis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 objectives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720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10,198,839.00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Entrepreneurship &amp; Innovation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Promotes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entrepreneurship on the basis of new ideas and new types of business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models (SO1.1)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SMEs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’ adjustment to the changing socioeconomic and policy/regulatory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circumstances (SO1.2)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3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16,148,162.00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Environment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Natural ecosystems’ management (SO 2.1)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Efficient resources’ management of the waste sector, the soil and the water sector (SO 2.2)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5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1,983,108.00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 Assistance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4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37791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990142"/>
            <a:ext cx="8305800" cy="523220"/>
          </a:xfrm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0F4F8F"/>
                </a:solidFill>
                <a:cs typeface="+mn-cs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543573"/>
            <a:ext cx="8003232" cy="378565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Greek Beneficiaries:  624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GR-AL:		122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GR-BG: 	130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GR-CY:	 86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GR-FYROM:	105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GR-IT:		 96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000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BALKAN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	 84</a:t>
            </a: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23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4607</TotalTime>
  <Words>577</Words>
  <Application>Microsoft Office PowerPoint</Application>
  <PresentationFormat>Προβολή στην οθόνη (4:3)</PresentationFormat>
  <Paragraphs>174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1_Blank Presentation</vt:lpstr>
      <vt:lpstr>Παρουσίαση του PowerPoint</vt:lpstr>
      <vt:lpstr> ΠΡΟΓΡΑΜΜΑΤΑ ΣΥΝΕΡΓΑΣΙΑΣ</vt:lpstr>
      <vt:lpstr> 1. INTERREG V-A GREECE - BULGARIA 2014-2020</vt:lpstr>
      <vt:lpstr> 2. INTERREG V-A GREECE - ITALY 2014-2020</vt:lpstr>
      <vt:lpstr> 3. INTERREG V-A GREECE - CYPRUS 2014-2020</vt:lpstr>
      <vt:lpstr> 4. ΙΡΑ CBC GREECE - ALBANIA 2014-2020</vt:lpstr>
      <vt:lpstr> 5. ΙΡΑ CBC GREECE - FYROM 2014-2020</vt:lpstr>
      <vt:lpstr> 6. TRANSNATIONAL BALKAN – MEDITERRANEAN 2014-2020</vt:lpstr>
      <vt:lpstr> PROJECTS</vt:lpstr>
      <vt:lpstr>Παρουσίαση του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ΧΡΙΣΤΟΔΟΥΛΟΥ ΚΩΝ/ΝΟΣ (XRISTODOULOU KONSTANTINOS)</cp:lastModifiedBy>
  <cp:revision>521</cp:revision>
  <cp:lastPrinted>2017-11-13T12:57:05Z</cp:lastPrinted>
  <dcterms:created xsi:type="dcterms:W3CDTF">2012-02-08T16:15:43Z</dcterms:created>
  <dcterms:modified xsi:type="dcterms:W3CDTF">2019-03-26T08:31:05Z</dcterms:modified>
</cp:coreProperties>
</file>