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1"/>
  </p:sldMasterIdLst>
  <p:notesMasterIdLst>
    <p:notesMasterId r:id="rId14"/>
  </p:notesMasterIdLst>
  <p:sldIdLst>
    <p:sldId id="321" r:id="rId2"/>
    <p:sldId id="355" r:id="rId3"/>
    <p:sldId id="356" r:id="rId4"/>
    <p:sldId id="357" r:id="rId5"/>
    <p:sldId id="358" r:id="rId6"/>
    <p:sldId id="359" r:id="rId7"/>
    <p:sldId id="360" r:id="rId8"/>
    <p:sldId id="361" r:id="rId9"/>
    <p:sldId id="362" r:id="rId10"/>
    <p:sldId id="363" r:id="rId11"/>
    <p:sldId id="364" r:id="rId12"/>
    <p:sldId id="352" r:id="rId13"/>
  </p:sldIdLst>
  <p:sldSz cx="9144000" cy="6858000" type="screen4x3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ΚΑΡΑΒΑΤΟΣ ΔΗΜΗΤΡΗΣ (KARAVATOS DIMITRIS)" initials="ΚΔ(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4F8F"/>
    <a:srgbClr val="C2DCDB"/>
    <a:srgbClr val="EBECB2"/>
    <a:srgbClr val="EBFFFF"/>
    <a:srgbClr val="A94195"/>
    <a:srgbClr val="93D050"/>
    <a:srgbClr val="92D050"/>
    <a:srgbClr val="85E260"/>
    <a:srgbClr val="00FF00"/>
    <a:srgbClr val="FF12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Μεσαίο στυλ 2 - Έμφαση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Μεσαίο στυλ 4 - Έμφαση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0606" autoAdjust="0"/>
    <p:restoredTop sz="95429" autoAdjust="0"/>
  </p:normalViewPr>
  <p:slideViewPr>
    <p:cSldViewPr>
      <p:cViewPr>
        <p:scale>
          <a:sx n="100" d="100"/>
          <a:sy n="100" d="100"/>
        </p:scale>
        <p:origin x="-1944" y="-34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65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0818" tIns="45409" rIns="90818" bIns="45409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0818" tIns="45409" rIns="90818" bIns="45409" rtlCol="0"/>
          <a:lstStyle>
            <a:lvl1pPr algn="r">
              <a:defRPr sz="1200"/>
            </a:lvl1pPr>
          </a:lstStyle>
          <a:p>
            <a:fld id="{DC8D75C0-7469-4822-B26B-3EDC1F0FDF31}" type="datetimeFigureOut">
              <a:rPr lang="el-GR" smtClean="0"/>
              <a:t>27/3/2019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18" tIns="45409" rIns="90818" bIns="45409" rtlCol="0" anchor="ctr"/>
          <a:lstStyle/>
          <a:p>
            <a:endParaRPr lang="el-GR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0818" tIns="45409" rIns="90818" bIns="45409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378823"/>
            <a:ext cx="2945659" cy="493713"/>
          </a:xfrm>
          <a:prstGeom prst="rect">
            <a:avLst/>
          </a:prstGeom>
        </p:spPr>
        <p:txBody>
          <a:bodyPr vert="horz" lIns="90818" tIns="45409" rIns="90818" bIns="45409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50443" y="9378823"/>
            <a:ext cx="2945659" cy="493713"/>
          </a:xfrm>
          <a:prstGeom prst="rect">
            <a:avLst/>
          </a:prstGeom>
        </p:spPr>
        <p:txBody>
          <a:bodyPr vert="horz" lIns="90818" tIns="45409" rIns="90818" bIns="45409" rtlCol="0" anchor="b"/>
          <a:lstStyle>
            <a:lvl1pPr algn="r">
              <a:defRPr sz="1200"/>
            </a:lvl1pPr>
          </a:lstStyle>
          <a:p>
            <a:fld id="{80EA3C1D-7BCB-4FDB-929A-FC57BDA4BED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19422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0D9AE-3C6A-45A0-9D3F-183973183A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222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AEA54-E3B5-4FAB-BFC9-D253BD47D0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902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3258D-62A4-49A8-95AF-58C42F2C86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61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B2E60-541C-43E8-BC9F-ED32701B7F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269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Τίτλος και Διάγραμμα ή Οργανόγραμμ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25BB34-D628-4483-9EDC-A66C02E3B2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268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4B748-1C5A-4663-888B-606DBDE3D6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28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22C52-BB13-4F77-9929-FF7B5FB3780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1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3458F-A2BC-4F33-811A-5ACC063120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29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2FBF3-BB5B-4968-959C-AC42EE61EBA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297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A1EE2-2DCF-4CCA-BA0C-B9B99EB218F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577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9EF27-DBB8-4CF3-A63E-A7A62BC634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859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68B8E-E0A8-4CFC-8F21-E1A9D34AE2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6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1E893-E4E0-450F-B699-2928568944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485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B4144467-E449-40FC-BC09-94872F462F4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892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Osak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  <a:cs typeface="Osaka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  <a:cs typeface="Osaka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  <a:cs typeface="Osaka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  <a:cs typeface="Osaka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Osaka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Osak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Osak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Osak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Osak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mailto:dkaravatos@mou.gr" TargetMode="External"/><Relationship Id="rId7" Type="http://schemas.openxmlformats.org/officeDocument/2006/relationships/image" Target="../media/image1.jpeg"/><Relationship Id="rId2" Type="http://schemas.openxmlformats.org/officeDocument/2006/relationships/hyperlink" Target="mailto:kxristodoulou@mou.gr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mailto:tsalonidis@mou.g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2052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2053" name="Rectangle 16"/>
          <p:cNvSpPr>
            <a:spLocks noChangeArrowheads="1"/>
          </p:cNvSpPr>
          <p:nvPr/>
        </p:nvSpPr>
        <p:spPr bwMode="auto">
          <a:xfrm>
            <a:off x="0" y="387350"/>
            <a:ext cx="9144000" cy="6570042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sz="1400" dirty="0">
              <a:solidFill>
                <a:srgbClr val="000099"/>
              </a:solidFill>
            </a:endParaRPr>
          </a:p>
        </p:txBody>
      </p:sp>
      <p:sp>
        <p:nvSpPr>
          <p:cNvPr id="11" name="13 - Ορθογώνιο"/>
          <p:cNvSpPr>
            <a:spLocks noChangeArrowheads="1"/>
          </p:cNvSpPr>
          <p:nvPr/>
        </p:nvSpPr>
        <p:spPr bwMode="auto">
          <a:xfrm>
            <a:off x="1476375" y="1989138"/>
            <a:ext cx="6048375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l-GR" altLang="el-GR" sz="3600" b="1" dirty="0" smtClean="0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Osaka"/>
              </a:rPr>
              <a:t>ΣΕΜΙΝΑΡΙΟ ΕΠΑΛΗΘΕΥΤΩΝ</a:t>
            </a:r>
            <a:endParaRPr lang="el-GR" sz="3600" b="1" dirty="0" smtClean="0">
              <a:solidFill>
                <a:srgbClr val="0F4F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Osaka"/>
            </a:endParaRPr>
          </a:p>
          <a:p>
            <a:pPr lvl="0" algn="ctr">
              <a:spcBef>
                <a:spcPct val="0"/>
              </a:spcBef>
              <a:buNone/>
            </a:pPr>
            <a:r>
              <a:rPr lang="el-GR" altLang="el-GR" sz="2400" b="1" dirty="0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Osaka"/>
                <a:cs typeface="Osaka"/>
              </a:rPr>
              <a:t>Θεσσαλονίκη </a:t>
            </a:r>
            <a:r>
              <a:rPr lang="el-GR" altLang="el-GR" sz="2400" b="1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Osaka"/>
                <a:cs typeface="Osaka"/>
              </a:rPr>
              <a:t>28 </a:t>
            </a:r>
            <a:r>
              <a:rPr lang="el-GR" altLang="el-GR" sz="2400" b="1" smtClean="0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Osaka"/>
                <a:cs typeface="Osaka"/>
              </a:rPr>
              <a:t>Μαρτίου, </a:t>
            </a:r>
            <a:r>
              <a:rPr lang="el-GR" altLang="el-GR" sz="2400" b="1" dirty="0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Osaka"/>
                <a:cs typeface="Osaka"/>
              </a:rPr>
              <a:t>2019</a:t>
            </a:r>
          </a:p>
          <a:p>
            <a:pPr lvl="0" algn="ctr">
              <a:spcBef>
                <a:spcPct val="0"/>
              </a:spcBef>
              <a:buNone/>
            </a:pPr>
            <a:r>
              <a:rPr lang="el-GR" altLang="el-GR" sz="2400" b="1" dirty="0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Osaka"/>
                <a:cs typeface="Osaka"/>
              </a:rPr>
              <a:t>Αθήνα 2 </a:t>
            </a:r>
            <a:r>
              <a:rPr lang="el-GR" altLang="el-GR" sz="2400" b="1" dirty="0" smtClean="0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Osaka"/>
                <a:cs typeface="Osaka"/>
              </a:rPr>
              <a:t>Απριλίου, </a:t>
            </a:r>
            <a:r>
              <a:rPr lang="el-GR" altLang="el-GR" sz="2400" b="1" dirty="0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Osaka"/>
                <a:cs typeface="Osaka"/>
              </a:rPr>
              <a:t>2019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GB" altLang="el-GR" sz="3600" b="1" dirty="0" smtClean="0">
              <a:solidFill>
                <a:srgbClr val="0F4F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Osaka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l-GR" sz="2800" b="1" dirty="0" smtClean="0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Osaka"/>
              </a:rPr>
              <a:t>4</a:t>
            </a:r>
            <a:r>
              <a:rPr lang="el-GR" altLang="el-GR" sz="2800" b="1" baseline="30000" dirty="0" err="1" smtClean="0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Osaka"/>
              </a:rPr>
              <a:t>ος</a:t>
            </a:r>
            <a:r>
              <a:rPr lang="el-GR" altLang="el-GR" sz="2800" b="1" dirty="0" smtClean="0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Osaka"/>
              </a:rPr>
              <a:t> κύκλος</a:t>
            </a:r>
          </a:p>
          <a:p>
            <a:pPr algn="ctr">
              <a:spcBef>
                <a:spcPct val="0"/>
              </a:spcBef>
              <a:buNone/>
            </a:pPr>
            <a:endParaRPr lang="el-GR" altLang="el-GR" sz="3600" b="1" dirty="0">
              <a:solidFill>
                <a:srgbClr val="0F4F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Osaka"/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50D9AE-3C6A-45A0-9D3F-183973183ACE}" type="slidenum">
              <a:rPr lang="en-US" sz="1000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sz="1000" dirty="0">
              <a:solidFill>
                <a:srgbClr val="000000"/>
              </a:solidFill>
            </a:endParaRPr>
          </a:p>
        </p:txBody>
      </p:sp>
      <p:grpSp>
        <p:nvGrpSpPr>
          <p:cNvPr id="10" name="Ομάδα 9"/>
          <p:cNvGrpSpPr/>
          <p:nvPr/>
        </p:nvGrpSpPr>
        <p:grpSpPr>
          <a:xfrm>
            <a:off x="0" y="0"/>
            <a:ext cx="9144000" cy="774700"/>
            <a:chOff x="0" y="0"/>
            <a:chExt cx="9144000" cy="774700"/>
          </a:xfrm>
        </p:grpSpPr>
        <p:pic>
          <p:nvPicPr>
            <p:cNvPr id="12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2971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65174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1036310"/>
            <a:ext cx="6840760" cy="430887"/>
          </a:xfrm>
        </p:spPr>
        <p:txBody>
          <a:bodyPr wrap="square">
            <a:spAutoFit/>
          </a:bodyPr>
          <a:lstStyle/>
          <a:p>
            <a:r>
              <a:rPr lang="en-US" altLang="el-GR" sz="2200" b="1" dirty="0" smtClean="0">
                <a:solidFill>
                  <a:srgbClr val="0F4F8F"/>
                </a:solidFill>
                <a:cs typeface="+mn-cs"/>
              </a:rPr>
              <a:t>Contracting </a:t>
            </a:r>
            <a:r>
              <a:rPr lang="en-US" altLang="el-GR" sz="2200" b="1" dirty="0" smtClean="0">
                <a:solidFill>
                  <a:srgbClr val="0F4F8F"/>
                </a:solidFill>
                <a:cs typeface="+mn-cs"/>
              </a:rPr>
              <a:t>Criteria</a:t>
            </a:r>
            <a:endParaRPr lang="el-GR" altLang="el-GR" sz="2800" b="1" dirty="0">
              <a:solidFill>
                <a:srgbClr val="0F4F8F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683568" y="1844824"/>
            <a:ext cx="8003232" cy="375487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rgbClr val="000000"/>
                </a:solidFill>
                <a:latin typeface="Segoe UI"/>
              </a:rPr>
              <a:t>MEAT criterion</a:t>
            </a:r>
            <a:endParaRPr lang="en-GB" sz="2000" dirty="0" smtClean="0"/>
          </a:p>
          <a:p>
            <a:endParaRPr lang="en-GB" sz="2000" dirty="0"/>
          </a:p>
          <a:p>
            <a:r>
              <a:rPr lang="en-US" sz="2200" u="sng" dirty="0" smtClean="0">
                <a:solidFill>
                  <a:srgbClr val="000000"/>
                </a:solidFill>
                <a:latin typeface="Times New Roman"/>
              </a:rPr>
              <a:t>Supplies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</a:rPr>
              <a:t>: </a:t>
            </a:r>
            <a:r>
              <a:rPr lang="en-GB" sz="2200" dirty="0">
                <a:solidFill>
                  <a:srgbClr val="000000"/>
                </a:solidFill>
                <a:latin typeface="Times New Roman"/>
              </a:rPr>
              <a:t>for public supplies contracts that involve significant and specialized product installation and/or maintenance and/or user training </a:t>
            </a:r>
            <a:r>
              <a:rPr lang="en-GB" sz="2200" dirty="0" smtClean="0">
                <a:solidFill>
                  <a:srgbClr val="000000"/>
                </a:solidFill>
                <a:latin typeface="Times New Roman"/>
              </a:rPr>
              <a:t>activities</a:t>
            </a:r>
            <a:endParaRPr lang="en-GB" sz="2200" dirty="0">
              <a:solidFill>
                <a:srgbClr val="000000"/>
              </a:solidFill>
              <a:latin typeface="Times New Roman"/>
            </a:endParaRPr>
          </a:p>
          <a:p>
            <a:endParaRPr lang="en-US" sz="2200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en-US" sz="2200" u="sng" dirty="0" smtClean="0">
                <a:solidFill>
                  <a:srgbClr val="000000"/>
                </a:solidFill>
                <a:latin typeface="Times New Roman"/>
              </a:rPr>
              <a:t>Works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</a:rPr>
              <a:t>: </a:t>
            </a:r>
            <a:r>
              <a:rPr lang="en-GB" sz="2200" dirty="0">
                <a:solidFill>
                  <a:srgbClr val="000000"/>
                </a:solidFill>
                <a:latin typeface="Times New Roman"/>
              </a:rPr>
              <a:t>for works designed by the tenderer</a:t>
            </a:r>
            <a:endParaRPr lang="en-US" sz="2200" dirty="0" smtClean="0">
              <a:solidFill>
                <a:srgbClr val="000000"/>
              </a:solidFill>
              <a:latin typeface="Times New Roman"/>
            </a:endParaRPr>
          </a:p>
          <a:p>
            <a:endParaRPr lang="en-US" sz="2200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en-US" sz="2200" u="sng" dirty="0" smtClean="0">
                <a:solidFill>
                  <a:srgbClr val="000000"/>
                </a:solidFill>
                <a:latin typeface="Times New Roman"/>
              </a:rPr>
              <a:t>Services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</a:rPr>
              <a:t>: specialised consultancy services or intellectual services where the quality is of prime importance.</a:t>
            </a:r>
          </a:p>
          <a:p>
            <a:endParaRPr lang="el-GR" sz="22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0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8158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65174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1036310"/>
            <a:ext cx="6840760" cy="430887"/>
          </a:xfrm>
        </p:spPr>
        <p:txBody>
          <a:bodyPr wrap="square">
            <a:spAutoFit/>
          </a:bodyPr>
          <a:lstStyle/>
          <a:p>
            <a:r>
              <a:rPr lang="en-US" altLang="el-GR" sz="2200" b="1" dirty="0" smtClean="0">
                <a:solidFill>
                  <a:srgbClr val="0F4F8F"/>
                </a:solidFill>
                <a:cs typeface="+mn-cs"/>
              </a:rPr>
              <a:t>Criteria</a:t>
            </a:r>
            <a:endParaRPr lang="el-GR" altLang="el-GR" sz="2800" b="1" dirty="0">
              <a:solidFill>
                <a:srgbClr val="0F4F8F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683568" y="1844824"/>
            <a:ext cx="8003232" cy="341632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rgbClr val="000000"/>
                </a:solidFill>
                <a:latin typeface="Segoe UI"/>
              </a:rPr>
              <a:t>Formulation of Criteria</a:t>
            </a:r>
            <a:endParaRPr lang="en-GB" sz="2000" dirty="0" smtClean="0"/>
          </a:p>
          <a:p>
            <a:endParaRPr lang="en-GB" sz="2000" dirty="0"/>
          </a:p>
          <a:p>
            <a:r>
              <a:rPr lang="en-US" sz="2200" dirty="0" smtClean="0">
                <a:solidFill>
                  <a:srgbClr val="000000"/>
                </a:solidFill>
                <a:latin typeface="Times New Roman"/>
              </a:rPr>
              <a:t>The criteria </a:t>
            </a:r>
            <a:r>
              <a:rPr lang="en-GB" sz="2200" dirty="0" smtClean="0">
                <a:solidFill>
                  <a:srgbClr val="000000"/>
                </a:solidFill>
                <a:latin typeface="Times New Roman"/>
              </a:rPr>
              <a:t>must </a:t>
            </a:r>
            <a:r>
              <a:rPr lang="en-GB" sz="2200" dirty="0">
                <a:solidFill>
                  <a:srgbClr val="000000"/>
                </a:solidFill>
                <a:latin typeface="Times New Roman"/>
              </a:rPr>
              <a:t>be clearly formulated so that tenderers have a clear, </a:t>
            </a:r>
            <a:r>
              <a:rPr lang="en-GB" sz="2200" dirty="0" smtClean="0">
                <a:solidFill>
                  <a:srgbClr val="000000"/>
                </a:solidFill>
                <a:latin typeface="Times New Roman"/>
              </a:rPr>
              <a:t>and common </a:t>
            </a:r>
            <a:r>
              <a:rPr lang="en-GB" sz="2200" dirty="0">
                <a:solidFill>
                  <a:srgbClr val="000000"/>
                </a:solidFill>
                <a:latin typeface="Times New Roman"/>
              </a:rPr>
              <a:t>understanding of </a:t>
            </a:r>
            <a:r>
              <a:rPr lang="en-GB" sz="2200" dirty="0" smtClean="0">
                <a:solidFill>
                  <a:srgbClr val="000000"/>
                </a:solidFill>
                <a:latin typeface="Times New Roman"/>
              </a:rPr>
              <a:t>them. </a:t>
            </a:r>
          </a:p>
          <a:p>
            <a:r>
              <a:rPr lang="en-GB" sz="2200" dirty="0">
                <a:solidFill>
                  <a:srgbClr val="000000"/>
                </a:solidFill>
                <a:latin typeface="Times New Roman"/>
              </a:rPr>
              <a:t>The identification of the criteria (and </a:t>
            </a:r>
            <a:r>
              <a:rPr lang="en-GB" sz="2200" dirty="0" smtClean="0">
                <a:solidFill>
                  <a:srgbClr val="000000"/>
                </a:solidFill>
                <a:latin typeface="Times New Roman"/>
              </a:rPr>
              <a:t>sub-criteria</a:t>
            </a:r>
            <a:r>
              <a:rPr lang="en-GB" sz="2200" dirty="0">
                <a:solidFill>
                  <a:srgbClr val="000000"/>
                </a:solidFill>
                <a:latin typeface="Times New Roman"/>
              </a:rPr>
              <a:t>) to be applied must be carried out with due care at the planning </a:t>
            </a:r>
            <a:r>
              <a:rPr lang="en-GB" sz="2200" dirty="0" smtClean="0">
                <a:solidFill>
                  <a:srgbClr val="000000"/>
                </a:solidFill>
                <a:latin typeface="Times New Roman"/>
              </a:rPr>
              <a:t>stage, </a:t>
            </a:r>
            <a:r>
              <a:rPr lang="en-GB" sz="2200" dirty="0">
                <a:solidFill>
                  <a:srgbClr val="000000"/>
                </a:solidFill>
                <a:latin typeface="Times New Roman"/>
              </a:rPr>
              <a:t>and their use in the evaluation process should be worked through for a range of possible offers and combinations of criteria to ensure that they achieve the </a:t>
            </a:r>
            <a:r>
              <a:rPr lang="en-GB" sz="2200">
                <a:solidFill>
                  <a:srgbClr val="000000"/>
                </a:solidFill>
                <a:latin typeface="Times New Roman"/>
              </a:rPr>
              <a:t>value-for-money </a:t>
            </a:r>
            <a:r>
              <a:rPr lang="en-GB" sz="2200" smtClean="0">
                <a:solidFill>
                  <a:srgbClr val="000000"/>
                </a:solidFill>
                <a:latin typeface="Times New Roman"/>
              </a:rPr>
              <a:t>desired.</a:t>
            </a:r>
            <a:endParaRPr lang="en-US" sz="2200" dirty="0" smtClean="0">
              <a:solidFill>
                <a:srgbClr val="000000"/>
              </a:solidFill>
              <a:latin typeface="Times New Roman"/>
            </a:endParaRPr>
          </a:p>
          <a:p>
            <a:endParaRPr lang="el-GR" sz="22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0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8256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74700"/>
            <a:ext cx="9144000" cy="6083299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16" name="12 - Ορθογώνιο"/>
          <p:cNvSpPr/>
          <p:nvPr/>
        </p:nvSpPr>
        <p:spPr>
          <a:xfrm>
            <a:off x="899592" y="1772816"/>
            <a:ext cx="7488832" cy="36625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endParaRPr lang="en-US" sz="18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8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8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8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UNIT C “FIRST LEVEL CONTROL”</a:t>
            </a:r>
            <a:endParaRPr lang="el-GR" sz="1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MANAGING AUTHORITY OF EUROPEAN TERRITORIAL </a:t>
            </a:r>
            <a:r>
              <a:rPr lang="en-US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COOPERATION PROGRAMMES</a:t>
            </a:r>
            <a:endParaRPr lang="en-US" sz="1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l-GR" sz="1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Tel: +30 2310 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469 600, </a:t>
            </a:r>
            <a:r>
              <a:rPr lang="en-US" sz="1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469 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620,  </a:t>
            </a:r>
            <a:r>
              <a:rPr lang="en-US" sz="1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469 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614, 469 622</a:t>
            </a:r>
            <a:endParaRPr lang="en-US" sz="16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Fax:+30 2310 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469 602</a:t>
            </a:r>
            <a:endParaRPr lang="en-US" sz="16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e-mails: 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  <a:hlinkClick r:id="rId2"/>
              </a:rPr>
              <a:t>kxristodoulou@mou.gr</a:t>
            </a:r>
            <a:r>
              <a:rPr lang="en-US" sz="1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  <a:hlinkClick r:id="rId3"/>
              </a:rPr>
              <a:t>dkaravatos@mou.gr,  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  <a:hlinkClick r:id="rId4"/>
              </a:rPr>
              <a:t>tsalonidis@mou.gr</a:t>
            </a:r>
            <a:endParaRPr lang="en-US" sz="16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7" name="Picture 6" descr="http://www.kentwideds.org/images/inf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420888"/>
            <a:ext cx="97399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>
              <a:defRPr/>
            </a:pPr>
            <a:fld id="{5025BB34-D628-4483-9EDC-A66C02E3B2B6}" type="slidenum">
              <a:rPr lang="en-US" sz="1100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9" name="Picture 8" descr="http://tresinstantes.com/wp-content/uploads/2014/05/Info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3011" y="1809130"/>
            <a:ext cx="2399781" cy="179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Ομάδα 9"/>
          <p:cNvGrpSpPr/>
          <p:nvPr/>
        </p:nvGrpSpPr>
        <p:grpSpPr>
          <a:xfrm>
            <a:off x="0" y="0"/>
            <a:ext cx="9144000" cy="774700"/>
            <a:chOff x="0" y="0"/>
            <a:chExt cx="9144000" cy="774700"/>
          </a:xfrm>
        </p:grpSpPr>
        <p:pic>
          <p:nvPicPr>
            <p:cNvPr id="11" name="Picture 6" descr="powerPlogB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image003"/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8650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65174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1036310"/>
            <a:ext cx="6840760" cy="430887"/>
          </a:xfrm>
        </p:spPr>
        <p:txBody>
          <a:bodyPr wrap="square">
            <a:spAutoFit/>
          </a:bodyPr>
          <a:lstStyle/>
          <a:p>
            <a:r>
              <a:rPr lang="en-US" altLang="el-GR" sz="2200" b="1" dirty="0" smtClean="0">
                <a:solidFill>
                  <a:srgbClr val="0F4F8F"/>
                </a:solidFill>
                <a:cs typeface="+mn-cs"/>
              </a:rPr>
              <a:t>Procurement errors</a:t>
            </a:r>
            <a:endParaRPr lang="el-GR" altLang="el-GR" sz="2800" b="1" dirty="0">
              <a:solidFill>
                <a:srgbClr val="0F4F8F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683568" y="1844824"/>
            <a:ext cx="8003232" cy="403187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egoe UI"/>
              </a:rPr>
              <a:t>SELECTION </a:t>
            </a:r>
            <a:r>
              <a:rPr lang="en-GB" sz="2000" b="1" dirty="0" smtClean="0">
                <a:solidFill>
                  <a:srgbClr val="000000"/>
                </a:solidFill>
                <a:latin typeface="Segoe UI"/>
              </a:rPr>
              <a:t>CRITERIA</a:t>
            </a:r>
          </a:p>
          <a:p>
            <a:r>
              <a:rPr lang="en-GB" sz="2000" b="1" dirty="0" smtClean="0">
                <a:solidFill>
                  <a:srgbClr val="000000"/>
                </a:solidFill>
                <a:latin typeface="Segoe UI"/>
              </a:rPr>
              <a:t> </a:t>
            </a:r>
          </a:p>
          <a:p>
            <a:r>
              <a:rPr lang="en-GB" sz="2000" dirty="0">
                <a:solidFill>
                  <a:srgbClr val="000000"/>
                </a:solidFill>
                <a:latin typeface="Segoe UI"/>
              </a:rPr>
              <a:t>Proposed criteria are not related / proportionate to the subject matter of the contract or are </a:t>
            </a:r>
            <a:r>
              <a:rPr lang="en-GB" sz="2000" dirty="0" smtClean="0">
                <a:solidFill>
                  <a:srgbClr val="000000"/>
                </a:solidFill>
                <a:latin typeface="Segoe UI"/>
              </a:rPr>
              <a:t>discriminatory. </a:t>
            </a:r>
          </a:p>
          <a:p>
            <a:pPr marL="342900" indent="-342900">
              <a:buFontTx/>
              <a:buChar char="-"/>
            </a:pPr>
            <a:r>
              <a:rPr lang="en-GB" sz="2200" dirty="0" smtClean="0">
                <a:solidFill>
                  <a:srgbClr val="000000"/>
                </a:solidFill>
                <a:latin typeface="Times New Roman"/>
              </a:rPr>
              <a:t>Minimum </a:t>
            </a:r>
            <a:r>
              <a:rPr lang="en-GB" sz="2200" dirty="0">
                <a:solidFill>
                  <a:srgbClr val="000000"/>
                </a:solidFill>
                <a:latin typeface="Times New Roman"/>
              </a:rPr>
              <a:t>annual revenue required 10 million euro for a contract with annual value of 1 million </a:t>
            </a:r>
            <a:r>
              <a:rPr lang="en-GB" sz="2200" dirty="0" smtClean="0">
                <a:solidFill>
                  <a:srgbClr val="000000"/>
                </a:solidFill>
                <a:latin typeface="Times New Roman"/>
              </a:rPr>
              <a:t>euro</a:t>
            </a:r>
          </a:p>
          <a:p>
            <a:pPr marL="342900" indent="-342900">
              <a:buFontTx/>
              <a:buChar char="-"/>
            </a:pPr>
            <a:r>
              <a:rPr lang="en-GB" sz="2200" dirty="0" smtClean="0">
                <a:solidFill>
                  <a:srgbClr val="000000"/>
                </a:solidFill>
                <a:latin typeface="Times New Roman"/>
              </a:rPr>
              <a:t>Requiring </a:t>
            </a:r>
            <a:r>
              <a:rPr lang="en-GB" sz="2200" dirty="0">
                <a:solidFill>
                  <a:srgbClr val="000000"/>
                </a:solidFill>
                <a:latin typeface="Times New Roman"/>
              </a:rPr>
              <a:t>tenderers to have a local office or branch at the time of submission of tenders </a:t>
            </a:r>
            <a:endParaRPr lang="en-GB" sz="220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>
              <a:buFontTx/>
              <a:buChar char="-"/>
            </a:pPr>
            <a:r>
              <a:rPr lang="en-GB" sz="2200" dirty="0" smtClean="0">
                <a:solidFill>
                  <a:srgbClr val="000000"/>
                </a:solidFill>
                <a:latin typeface="Times New Roman"/>
              </a:rPr>
              <a:t>Requiring </a:t>
            </a:r>
            <a:r>
              <a:rPr lang="en-GB" sz="2200" dirty="0">
                <a:solidFill>
                  <a:srgbClr val="000000"/>
                </a:solidFill>
                <a:latin typeface="Times New Roman"/>
              </a:rPr>
              <a:t>no loss in any of the previous 3 years, without taking into account that cumulatively over the 3 years the company may have been profitable.</a:t>
            </a:r>
            <a:endParaRPr lang="en-GB" sz="220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>
              <a:buFontTx/>
              <a:buChar char="-"/>
            </a:pPr>
            <a:endParaRPr lang="el-GR" sz="22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0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915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65174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1036310"/>
            <a:ext cx="6840760" cy="430887"/>
          </a:xfrm>
        </p:spPr>
        <p:txBody>
          <a:bodyPr wrap="square">
            <a:spAutoFit/>
          </a:bodyPr>
          <a:lstStyle/>
          <a:p>
            <a:r>
              <a:rPr lang="en-US" altLang="el-GR" sz="2200" b="1" dirty="0" smtClean="0">
                <a:solidFill>
                  <a:srgbClr val="0F4F8F"/>
                </a:solidFill>
                <a:cs typeface="+mn-cs"/>
              </a:rPr>
              <a:t>Procurement errors</a:t>
            </a:r>
            <a:endParaRPr lang="el-GR" altLang="el-GR" sz="2800" b="1" dirty="0">
              <a:solidFill>
                <a:srgbClr val="0F4F8F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683568" y="1844824"/>
            <a:ext cx="8003232" cy="341632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egoe UI"/>
              </a:rPr>
              <a:t>SELECTION </a:t>
            </a:r>
            <a:r>
              <a:rPr lang="en-GB" sz="2000" b="1" dirty="0" smtClean="0">
                <a:solidFill>
                  <a:srgbClr val="000000"/>
                </a:solidFill>
                <a:latin typeface="Segoe UI"/>
              </a:rPr>
              <a:t>CRITERIA</a:t>
            </a:r>
          </a:p>
          <a:p>
            <a:r>
              <a:rPr lang="en-GB" sz="2000" b="1" dirty="0" smtClean="0">
                <a:solidFill>
                  <a:srgbClr val="000000"/>
                </a:solidFill>
                <a:latin typeface="Segoe UI"/>
              </a:rPr>
              <a:t> </a:t>
            </a:r>
          </a:p>
          <a:p>
            <a:pPr marL="342900" indent="-342900">
              <a:buFontTx/>
              <a:buChar char="-"/>
            </a:pPr>
            <a:r>
              <a:rPr lang="en-GB" sz="2200" dirty="0" smtClean="0">
                <a:solidFill>
                  <a:srgbClr val="000000"/>
                </a:solidFill>
                <a:latin typeface="Times New Roman"/>
              </a:rPr>
              <a:t>Requiring </a:t>
            </a:r>
            <a:r>
              <a:rPr lang="en-GB" sz="2200" dirty="0">
                <a:solidFill>
                  <a:srgbClr val="000000"/>
                </a:solidFill>
                <a:latin typeface="Times New Roman"/>
              </a:rPr>
              <a:t>establishment of a local office at tender submission time (can only be required at contract </a:t>
            </a:r>
            <a:r>
              <a:rPr lang="en-GB" sz="2200" dirty="0" smtClean="0">
                <a:solidFill>
                  <a:srgbClr val="000000"/>
                </a:solidFill>
                <a:latin typeface="Times New Roman"/>
              </a:rPr>
              <a:t>date)</a:t>
            </a:r>
          </a:p>
          <a:p>
            <a:pPr marL="342900" indent="-342900">
              <a:buFontTx/>
              <a:buChar char="-"/>
            </a:pPr>
            <a:r>
              <a:rPr lang="en-GB" sz="2200" dirty="0" smtClean="0">
                <a:solidFill>
                  <a:srgbClr val="000000"/>
                </a:solidFill>
                <a:latin typeface="Times New Roman"/>
              </a:rPr>
              <a:t>Unclear </a:t>
            </a:r>
            <a:r>
              <a:rPr lang="en-GB" sz="2200" dirty="0">
                <a:solidFill>
                  <a:srgbClr val="000000"/>
                </a:solidFill>
                <a:latin typeface="Times New Roman"/>
              </a:rPr>
              <a:t>objective criteria to select the best </a:t>
            </a:r>
            <a:r>
              <a:rPr lang="en-GB" sz="2200" dirty="0" smtClean="0">
                <a:solidFill>
                  <a:srgbClr val="000000"/>
                </a:solidFill>
                <a:latin typeface="Times New Roman"/>
              </a:rPr>
              <a:t>applicants, </a:t>
            </a:r>
            <a:r>
              <a:rPr lang="en-GB" sz="2200" dirty="0">
                <a:solidFill>
                  <a:srgbClr val="000000"/>
                </a:solidFill>
                <a:latin typeface="Times New Roman"/>
              </a:rPr>
              <a:t>for instance if the Contracting Authority just ask for previous experience without requiring further details of the reference such as contract type and period, volume and result</a:t>
            </a:r>
            <a:endParaRPr lang="en-GB" sz="220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>
              <a:buFontTx/>
              <a:buChar char="-"/>
            </a:pPr>
            <a:r>
              <a:rPr lang="en-GB" sz="2200" dirty="0">
                <a:solidFill>
                  <a:srgbClr val="000000"/>
                </a:solidFill>
                <a:latin typeface="Times New Roman"/>
              </a:rPr>
              <a:t>Requiring certain standards without mentioning “or equivalent”.</a:t>
            </a:r>
            <a:endParaRPr lang="en-GB" sz="220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>
              <a:buFontTx/>
              <a:buChar char="-"/>
            </a:pPr>
            <a:endParaRPr lang="el-GR" sz="22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0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3566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65174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1036310"/>
            <a:ext cx="6840760" cy="430887"/>
          </a:xfrm>
        </p:spPr>
        <p:txBody>
          <a:bodyPr wrap="square">
            <a:spAutoFit/>
          </a:bodyPr>
          <a:lstStyle/>
          <a:p>
            <a:r>
              <a:rPr lang="en-US" altLang="el-GR" sz="2200" b="1" dirty="0" smtClean="0">
                <a:solidFill>
                  <a:srgbClr val="0F4F8F"/>
                </a:solidFill>
                <a:cs typeface="+mn-cs"/>
              </a:rPr>
              <a:t>Procurement errors</a:t>
            </a:r>
            <a:endParaRPr lang="el-GR" altLang="el-GR" sz="2800" b="1" dirty="0">
              <a:solidFill>
                <a:srgbClr val="0F4F8F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683568" y="1844824"/>
            <a:ext cx="8003232" cy="338554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rgbClr val="000000"/>
                </a:solidFill>
                <a:latin typeface="Segoe UI"/>
              </a:rPr>
              <a:t>AWARD CRITERIA</a:t>
            </a:r>
          </a:p>
          <a:p>
            <a:endParaRPr lang="en-GB" sz="2000" b="1" dirty="0" smtClean="0">
              <a:solidFill>
                <a:srgbClr val="000000"/>
              </a:solidFill>
              <a:latin typeface="Segoe 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egoe UI"/>
              </a:rPr>
              <a:t>Typical </a:t>
            </a:r>
            <a:r>
              <a:rPr lang="en-GB" sz="2000" dirty="0">
                <a:solidFill>
                  <a:srgbClr val="000000"/>
                </a:solidFill>
                <a:latin typeface="Segoe UI"/>
              </a:rPr>
              <a:t>examples of bad practices seen are: </a:t>
            </a:r>
            <a:endParaRPr lang="en-GB" sz="2000" b="1" dirty="0" smtClean="0">
              <a:solidFill>
                <a:srgbClr val="000000"/>
              </a:solidFill>
              <a:latin typeface="Segoe UI"/>
            </a:endParaRPr>
          </a:p>
          <a:p>
            <a:pPr marL="342900" indent="-342900">
              <a:buFontTx/>
              <a:buChar char="-"/>
            </a:pPr>
            <a:r>
              <a:rPr lang="en-GB" sz="2200" dirty="0" smtClean="0">
                <a:solidFill>
                  <a:srgbClr val="000000"/>
                </a:solidFill>
                <a:latin typeface="Times New Roman"/>
              </a:rPr>
              <a:t>Too </a:t>
            </a:r>
            <a:r>
              <a:rPr lang="en-GB" sz="2200" dirty="0">
                <a:solidFill>
                  <a:srgbClr val="000000"/>
                </a:solidFill>
                <a:latin typeface="Times New Roman"/>
              </a:rPr>
              <a:t>loose description of criteria, or only minimum requirements defined with no possibility to </a:t>
            </a:r>
            <a:r>
              <a:rPr lang="en-GB" sz="2200" dirty="0" smtClean="0">
                <a:solidFill>
                  <a:srgbClr val="000000"/>
                </a:solidFill>
                <a:latin typeface="Times New Roman"/>
              </a:rPr>
              <a:t>compete.</a:t>
            </a:r>
          </a:p>
          <a:p>
            <a:pPr marL="342900" indent="-342900">
              <a:buFontTx/>
              <a:buChar char="-"/>
            </a:pPr>
            <a:r>
              <a:rPr lang="en-GB" sz="2200" dirty="0" smtClean="0">
                <a:solidFill>
                  <a:srgbClr val="000000"/>
                </a:solidFill>
                <a:latin typeface="Times New Roman"/>
              </a:rPr>
              <a:t>For example, Service </a:t>
            </a:r>
            <a:r>
              <a:rPr lang="en-GB" sz="2200" dirty="0">
                <a:solidFill>
                  <a:srgbClr val="000000"/>
                </a:solidFill>
                <a:latin typeface="Times New Roman"/>
              </a:rPr>
              <a:t>is </a:t>
            </a:r>
            <a:r>
              <a:rPr lang="en-GB" sz="2200" dirty="0" smtClean="0">
                <a:solidFill>
                  <a:srgbClr val="000000"/>
                </a:solidFill>
                <a:latin typeface="Times New Roman"/>
              </a:rPr>
              <a:t>evaluated on the following,</a:t>
            </a:r>
            <a:endParaRPr lang="en-GB" sz="2200" dirty="0">
              <a:solidFill>
                <a:srgbClr val="000000"/>
              </a:solidFill>
              <a:latin typeface="Times New Roman"/>
            </a:endParaRPr>
          </a:p>
          <a:p>
            <a:pPr marL="342900" indent="-342900">
              <a:buFontTx/>
              <a:buChar char="-"/>
            </a:pPr>
            <a:r>
              <a:rPr lang="en-GB" sz="2200" dirty="0">
                <a:solidFill>
                  <a:srgbClr val="000000"/>
                </a:solidFill>
                <a:latin typeface="Times New Roman"/>
              </a:rPr>
              <a:t>time of delivery of 7 days</a:t>
            </a:r>
          </a:p>
          <a:p>
            <a:pPr marL="342900" indent="-342900">
              <a:buFontTx/>
              <a:buChar char="-"/>
            </a:pPr>
            <a:r>
              <a:rPr lang="en-GB" sz="2200" dirty="0">
                <a:solidFill>
                  <a:srgbClr val="000000"/>
                </a:solidFill>
                <a:latin typeface="Times New Roman"/>
              </a:rPr>
              <a:t>robust consultancy advice</a:t>
            </a:r>
          </a:p>
          <a:p>
            <a:pPr marL="342900" indent="-342900">
              <a:buFontTx/>
              <a:buChar char="-"/>
            </a:pPr>
            <a:r>
              <a:rPr lang="en-GB" sz="2200" dirty="0">
                <a:solidFill>
                  <a:srgbClr val="000000"/>
                </a:solidFill>
                <a:latin typeface="Times New Roman"/>
              </a:rPr>
              <a:t>24/7 ordering</a:t>
            </a:r>
          </a:p>
          <a:p>
            <a:pPr marL="342900" indent="-342900">
              <a:buFontTx/>
              <a:buChar char="-"/>
            </a:pPr>
            <a:r>
              <a:rPr lang="en-GB" sz="2200" dirty="0">
                <a:solidFill>
                  <a:srgbClr val="000000"/>
                </a:solidFill>
                <a:latin typeface="Times New Roman"/>
              </a:rPr>
              <a:t>training in use of products</a:t>
            </a:r>
            <a:endParaRPr lang="el-GR" sz="22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0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0001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65174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1036310"/>
            <a:ext cx="6840760" cy="430887"/>
          </a:xfrm>
        </p:spPr>
        <p:txBody>
          <a:bodyPr wrap="square">
            <a:spAutoFit/>
          </a:bodyPr>
          <a:lstStyle/>
          <a:p>
            <a:r>
              <a:rPr lang="en-US" altLang="el-GR" sz="2200" b="1" dirty="0" smtClean="0">
                <a:solidFill>
                  <a:srgbClr val="0F4F8F"/>
                </a:solidFill>
                <a:cs typeface="+mn-cs"/>
              </a:rPr>
              <a:t>Procurement errors</a:t>
            </a:r>
            <a:endParaRPr lang="el-GR" altLang="el-GR" sz="2800" b="1" dirty="0">
              <a:solidFill>
                <a:srgbClr val="0F4F8F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683568" y="1844824"/>
            <a:ext cx="8003232" cy="409342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rgbClr val="000000"/>
                </a:solidFill>
                <a:latin typeface="Segoe UI"/>
              </a:rPr>
              <a:t>AWARD CRITERIA</a:t>
            </a:r>
          </a:p>
          <a:p>
            <a:endParaRPr lang="en-GB" sz="2000" b="1" dirty="0" smtClean="0">
              <a:solidFill>
                <a:srgbClr val="000000"/>
              </a:solidFill>
              <a:latin typeface="Segoe UI"/>
            </a:endParaRPr>
          </a:p>
          <a:p>
            <a:pPr marL="342900" indent="-342900">
              <a:buFontTx/>
              <a:buChar char="-"/>
            </a:pPr>
            <a:r>
              <a:rPr lang="en-GB" sz="2200" dirty="0" smtClean="0">
                <a:solidFill>
                  <a:srgbClr val="000000"/>
                </a:solidFill>
                <a:latin typeface="Times New Roman"/>
              </a:rPr>
              <a:t>No </a:t>
            </a:r>
            <a:r>
              <a:rPr lang="en-GB" sz="2200" dirty="0">
                <a:solidFill>
                  <a:srgbClr val="000000"/>
                </a:solidFill>
                <a:latin typeface="Times New Roman"/>
              </a:rPr>
              <a:t>connection between the award criteria and the subject </a:t>
            </a:r>
            <a:r>
              <a:rPr lang="en-GB" sz="2200" dirty="0" smtClean="0">
                <a:solidFill>
                  <a:srgbClr val="000000"/>
                </a:solidFill>
                <a:latin typeface="Times New Roman"/>
              </a:rPr>
              <a:t>matter of the contract</a:t>
            </a:r>
          </a:p>
          <a:p>
            <a:pPr marL="342900" indent="-342900">
              <a:buFontTx/>
              <a:buChar char="-"/>
            </a:pPr>
            <a:r>
              <a:rPr lang="en-GB" sz="2200" dirty="0">
                <a:solidFill>
                  <a:srgbClr val="000000"/>
                </a:solidFill>
                <a:latin typeface="Times New Roman"/>
              </a:rPr>
              <a:t>Too many criteria without regard to the scope and need of the </a:t>
            </a:r>
            <a:r>
              <a:rPr lang="en-GB" sz="2200" dirty="0" smtClean="0">
                <a:solidFill>
                  <a:srgbClr val="000000"/>
                </a:solidFill>
                <a:latin typeface="Times New Roman"/>
              </a:rPr>
              <a:t>contract</a:t>
            </a:r>
          </a:p>
          <a:p>
            <a:pPr marL="342900" indent="-342900">
              <a:buFontTx/>
              <a:buChar char="-"/>
            </a:pPr>
            <a:r>
              <a:rPr lang="en-GB" sz="2200" dirty="0">
                <a:solidFill>
                  <a:srgbClr val="000000"/>
                </a:solidFill>
                <a:latin typeface="Times New Roman"/>
              </a:rPr>
              <a:t>Use of average pricing, whereby offers close to the average of all offers receive more points than offers further away from the </a:t>
            </a:r>
            <a:r>
              <a:rPr lang="en-GB" sz="2200" dirty="0" smtClean="0">
                <a:solidFill>
                  <a:srgbClr val="000000"/>
                </a:solidFill>
                <a:latin typeface="Times New Roman"/>
              </a:rPr>
              <a:t>average. </a:t>
            </a:r>
            <a:r>
              <a:rPr lang="en-GB" sz="2200" dirty="0">
                <a:solidFill>
                  <a:srgbClr val="000000"/>
                </a:solidFill>
                <a:latin typeface="Times New Roman"/>
              </a:rPr>
              <a:t>The tender offer price is an objective criterion to use at award stage </a:t>
            </a:r>
            <a:r>
              <a:rPr lang="en-GB" sz="2200" dirty="0" smtClean="0">
                <a:solidFill>
                  <a:srgbClr val="000000"/>
                </a:solidFill>
                <a:latin typeface="Times New Roman"/>
              </a:rPr>
              <a:t>but the </a:t>
            </a:r>
            <a:r>
              <a:rPr lang="en-GB" sz="2200" dirty="0">
                <a:solidFill>
                  <a:srgbClr val="000000"/>
                </a:solidFill>
                <a:latin typeface="Times New Roman"/>
              </a:rPr>
              <a:t>use of this average pricing methodology represents unequal treatment of tenderers. </a:t>
            </a:r>
            <a:r>
              <a:rPr lang="en-GB" sz="2200" dirty="0" smtClean="0">
                <a:solidFill>
                  <a:srgbClr val="000000"/>
                </a:solidFill>
                <a:latin typeface="Times New Roman"/>
              </a:rPr>
              <a:t>This </a:t>
            </a:r>
            <a:r>
              <a:rPr lang="en-GB" sz="2200" dirty="0">
                <a:solidFill>
                  <a:srgbClr val="000000"/>
                </a:solidFill>
                <a:latin typeface="Times New Roman"/>
              </a:rPr>
              <a:t>practice is therefore </a:t>
            </a:r>
            <a:r>
              <a:rPr lang="en-GB" sz="2200" dirty="0" smtClean="0">
                <a:solidFill>
                  <a:srgbClr val="000000"/>
                </a:solidFill>
                <a:latin typeface="Times New Roman"/>
              </a:rPr>
              <a:t>illegal.</a:t>
            </a:r>
            <a:endParaRPr lang="el-GR" sz="22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0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1379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65174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1036310"/>
            <a:ext cx="6840760" cy="430887"/>
          </a:xfrm>
        </p:spPr>
        <p:txBody>
          <a:bodyPr wrap="square">
            <a:spAutoFit/>
          </a:bodyPr>
          <a:lstStyle/>
          <a:p>
            <a:r>
              <a:rPr lang="en-US" altLang="el-GR" sz="2200" b="1" dirty="0" smtClean="0">
                <a:solidFill>
                  <a:srgbClr val="0F4F8F"/>
                </a:solidFill>
                <a:cs typeface="+mn-cs"/>
              </a:rPr>
              <a:t>Procurement errors</a:t>
            </a:r>
            <a:endParaRPr lang="el-GR" altLang="el-GR" sz="2800" b="1" dirty="0">
              <a:solidFill>
                <a:srgbClr val="0F4F8F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683568" y="1844824"/>
            <a:ext cx="8003232" cy="320087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rgbClr val="000000"/>
                </a:solidFill>
                <a:latin typeface="Segoe UI"/>
              </a:rPr>
              <a:t>AWARD CRITERIA</a:t>
            </a:r>
          </a:p>
          <a:p>
            <a:endParaRPr lang="en-GB" sz="2000" dirty="0"/>
          </a:p>
          <a:p>
            <a:r>
              <a:rPr lang="en-GB" sz="2000" dirty="0" smtClean="0"/>
              <a:t>Comply </a:t>
            </a:r>
            <a:r>
              <a:rPr lang="en-GB" sz="2000" dirty="0"/>
              <a:t>with the fundamental principles of EU law, in particular the EU Treaty </a:t>
            </a:r>
            <a:r>
              <a:rPr lang="en-GB" sz="2000" dirty="0" smtClean="0"/>
              <a:t>principles,</a:t>
            </a:r>
          </a:p>
          <a:p>
            <a:r>
              <a:rPr lang="en-GB" sz="2000" dirty="0" smtClean="0"/>
              <a:t> </a:t>
            </a:r>
          </a:p>
          <a:p>
            <a:r>
              <a:rPr lang="en-GB" sz="2000" dirty="0" smtClean="0"/>
              <a:t>-	Equal </a:t>
            </a:r>
            <a:r>
              <a:rPr lang="en-GB" sz="2000" dirty="0"/>
              <a:t>Treatment; </a:t>
            </a:r>
            <a:endParaRPr lang="en-GB" sz="2000" dirty="0" smtClean="0"/>
          </a:p>
          <a:p>
            <a:r>
              <a:rPr lang="en-GB" sz="2000" dirty="0" smtClean="0"/>
              <a:t>-	Transparency</a:t>
            </a:r>
            <a:r>
              <a:rPr lang="en-GB" sz="2000" dirty="0"/>
              <a:t>; </a:t>
            </a:r>
            <a:endParaRPr lang="en-GB" sz="2000" dirty="0" smtClean="0"/>
          </a:p>
          <a:p>
            <a:r>
              <a:rPr lang="en-GB" sz="2000" dirty="0" smtClean="0"/>
              <a:t>-	Non-discrimination</a:t>
            </a:r>
            <a:r>
              <a:rPr lang="en-GB" sz="2000" dirty="0"/>
              <a:t>; </a:t>
            </a:r>
            <a:endParaRPr lang="en-GB" sz="2000" dirty="0" smtClean="0"/>
          </a:p>
          <a:p>
            <a:r>
              <a:rPr lang="en-GB" sz="2000" dirty="0" smtClean="0"/>
              <a:t>-	Proportionality. </a:t>
            </a:r>
            <a:endParaRPr lang="en-GB" sz="2000" dirty="0"/>
          </a:p>
          <a:p>
            <a:endParaRPr lang="el-GR" sz="22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0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7075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65174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1036310"/>
            <a:ext cx="6840760" cy="430887"/>
          </a:xfrm>
        </p:spPr>
        <p:txBody>
          <a:bodyPr wrap="square">
            <a:spAutoFit/>
          </a:bodyPr>
          <a:lstStyle/>
          <a:p>
            <a:r>
              <a:rPr lang="en-US" altLang="el-GR" sz="2200" b="1" dirty="0" smtClean="0">
                <a:solidFill>
                  <a:srgbClr val="0F4F8F"/>
                </a:solidFill>
                <a:cs typeface="+mn-cs"/>
              </a:rPr>
              <a:t>Contracting </a:t>
            </a:r>
            <a:r>
              <a:rPr lang="en-US" altLang="el-GR" sz="2200" b="1" dirty="0" smtClean="0">
                <a:solidFill>
                  <a:srgbClr val="0F4F8F"/>
                </a:solidFill>
                <a:cs typeface="+mn-cs"/>
              </a:rPr>
              <a:t>Criteria</a:t>
            </a:r>
            <a:endParaRPr lang="el-GR" altLang="el-GR" sz="2800" b="1" dirty="0">
              <a:solidFill>
                <a:srgbClr val="0F4F8F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683568" y="1844824"/>
            <a:ext cx="8003232" cy="28931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rgbClr val="000000"/>
                </a:solidFill>
                <a:latin typeface="Segoe UI"/>
              </a:rPr>
              <a:t>Article 53 of Directive 24 provides that the criteria for awarding a contract must be either:</a:t>
            </a:r>
            <a:endParaRPr lang="en-GB" sz="2000" b="1" dirty="0" smtClean="0">
              <a:solidFill>
                <a:srgbClr val="000000"/>
              </a:solidFill>
              <a:latin typeface="Segoe UI"/>
            </a:endParaRPr>
          </a:p>
          <a:p>
            <a:endParaRPr lang="en-GB" sz="2000" dirty="0"/>
          </a:p>
          <a:p>
            <a:r>
              <a:rPr lang="en-GB" sz="2000" dirty="0" smtClean="0"/>
              <a:t>-</a:t>
            </a:r>
            <a:r>
              <a:rPr lang="en-GB" sz="2000" dirty="0"/>
              <a:t> </a:t>
            </a:r>
            <a:r>
              <a:rPr lang="en-GB" sz="2000" dirty="0" smtClean="0"/>
              <a:t>Lowest price (the contract is awarded on the basis of price only); </a:t>
            </a:r>
            <a:endParaRPr lang="en-GB" sz="2000" dirty="0" smtClean="0"/>
          </a:p>
          <a:p>
            <a:r>
              <a:rPr lang="en-GB" sz="2000" dirty="0" smtClean="0"/>
              <a:t>- Most economically advantageous tender (MEAT). Other criteria are also taken into consideration for awarding the contract (i.e. Quality, delivery time, after sales services, etc.)</a:t>
            </a:r>
            <a:endParaRPr lang="en-GB" sz="2000" dirty="0" smtClean="0"/>
          </a:p>
          <a:p>
            <a:endParaRPr lang="en-GB" sz="2000" dirty="0"/>
          </a:p>
          <a:p>
            <a:endParaRPr lang="el-GR" sz="22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0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1326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65174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1036310"/>
            <a:ext cx="6840760" cy="430887"/>
          </a:xfrm>
        </p:spPr>
        <p:txBody>
          <a:bodyPr wrap="square">
            <a:spAutoFit/>
          </a:bodyPr>
          <a:lstStyle/>
          <a:p>
            <a:r>
              <a:rPr lang="en-US" altLang="el-GR" sz="2200" b="1" dirty="0" smtClean="0">
                <a:solidFill>
                  <a:srgbClr val="0F4F8F"/>
                </a:solidFill>
                <a:cs typeface="+mn-cs"/>
              </a:rPr>
              <a:t>Contracting </a:t>
            </a:r>
            <a:r>
              <a:rPr lang="en-US" altLang="el-GR" sz="2200" b="1" dirty="0" smtClean="0">
                <a:solidFill>
                  <a:srgbClr val="0F4F8F"/>
                </a:solidFill>
                <a:cs typeface="+mn-cs"/>
              </a:rPr>
              <a:t>Criteria</a:t>
            </a:r>
            <a:endParaRPr lang="el-GR" altLang="el-GR" sz="2800" b="1" dirty="0">
              <a:solidFill>
                <a:srgbClr val="0F4F8F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683568" y="1844824"/>
            <a:ext cx="8003232" cy="341632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rgbClr val="000000"/>
                </a:solidFill>
                <a:latin typeface="Segoe UI"/>
              </a:rPr>
              <a:t>Lowest </a:t>
            </a:r>
            <a:r>
              <a:rPr lang="en-GB" sz="2000" b="1" dirty="0">
                <a:solidFill>
                  <a:srgbClr val="000000"/>
                </a:solidFill>
                <a:latin typeface="Segoe UI"/>
              </a:rPr>
              <a:t>price </a:t>
            </a:r>
            <a:endParaRPr lang="en-GB" sz="2000" dirty="0" smtClean="0"/>
          </a:p>
          <a:p>
            <a:endParaRPr lang="en-GB" sz="2000" dirty="0"/>
          </a:p>
          <a:p>
            <a:r>
              <a:rPr lang="en-US" sz="2200" u="sng" dirty="0" smtClean="0">
                <a:solidFill>
                  <a:srgbClr val="000000"/>
                </a:solidFill>
                <a:latin typeface="Times New Roman"/>
              </a:rPr>
              <a:t>Supplies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</a:rPr>
              <a:t>: for standard off-the-shelf supplies (stationery)</a:t>
            </a:r>
          </a:p>
          <a:p>
            <a:endParaRPr lang="en-US" sz="2200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en-US" sz="2200" u="sng" dirty="0" smtClean="0">
                <a:solidFill>
                  <a:srgbClr val="000000"/>
                </a:solidFill>
                <a:latin typeface="Times New Roman"/>
              </a:rPr>
              <a:t>Works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</a:rPr>
              <a:t>: where designs are provided by the Contracting Authority</a:t>
            </a:r>
          </a:p>
          <a:p>
            <a:endParaRPr lang="en-US" sz="2200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en-US" sz="2200" u="sng" dirty="0" smtClean="0">
                <a:solidFill>
                  <a:srgbClr val="000000"/>
                </a:solidFill>
                <a:latin typeface="Times New Roman"/>
              </a:rPr>
              <a:t>Services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</a:rPr>
              <a:t>: certain type of services (cleaning services, publishing services) or in general where there is </a:t>
            </a:r>
            <a:r>
              <a:rPr lang="en-US" sz="2200" u="sng" dirty="0" smtClean="0">
                <a:solidFill>
                  <a:srgbClr val="000000"/>
                </a:solidFill>
                <a:latin typeface="Times New Roman"/>
              </a:rPr>
              <a:t>exact specification requirements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endParaRPr lang="el-GR" sz="22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0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871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65174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1036310"/>
            <a:ext cx="6840760" cy="430887"/>
          </a:xfrm>
        </p:spPr>
        <p:txBody>
          <a:bodyPr wrap="square">
            <a:spAutoFit/>
          </a:bodyPr>
          <a:lstStyle/>
          <a:p>
            <a:r>
              <a:rPr lang="en-US" altLang="el-GR" sz="2200" b="1" dirty="0" smtClean="0">
                <a:solidFill>
                  <a:srgbClr val="0F4F8F"/>
                </a:solidFill>
                <a:cs typeface="+mn-cs"/>
              </a:rPr>
              <a:t>Contracting </a:t>
            </a:r>
            <a:r>
              <a:rPr lang="en-US" altLang="el-GR" sz="2200" b="1" dirty="0" smtClean="0">
                <a:solidFill>
                  <a:srgbClr val="0F4F8F"/>
                </a:solidFill>
                <a:cs typeface="+mn-cs"/>
              </a:rPr>
              <a:t>Criteria</a:t>
            </a:r>
            <a:endParaRPr lang="el-GR" altLang="el-GR" sz="2800" b="1" dirty="0">
              <a:solidFill>
                <a:srgbClr val="0F4F8F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683568" y="1844824"/>
            <a:ext cx="8003232" cy="2739211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rgbClr val="000000"/>
                </a:solidFill>
                <a:latin typeface="Segoe UI"/>
              </a:rPr>
              <a:t>MEAT criterion </a:t>
            </a:r>
            <a:endParaRPr lang="en-GB" sz="2000" dirty="0" smtClean="0"/>
          </a:p>
          <a:p>
            <a:endParaRPr lang="en-GB" sz="2000" dirty="0"/>
          </a:p>
          <a:p>
            <a:r>
              <a:rPr lang="en-US" sz="2200" dirty="0" smtClean="0">
                <a:solidFill>
                  <a:srgbClr val="000000"/>
                </a:solidFill>
                <a:latin typeface="Times New Roman"/>
              </a:rPr>
              <a:t>It is used when the Contracting Authority requires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200" u="sng" dirty="0" smtClean="0">
                <a:solidFill>
                  <a:srgbClr val="000000"/>
                </a:solidFill>
                <a:latin typeface="Times New Roman"/>
              </a:rPr>
              <a:t>VALUE FOR MONEY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</a:rPr>
              <a:t> assessment.</a:t>
            </a:r>
          </a:p>
          <a:p>
            <a:r>
              <a:rPr lang="en-US" sz="2200" dirty="0" smtClean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r>
              <a:rPr lang="en-US" sz="2200" dirty="0" smtClean="0">
                <a:solidFill>
                  <a:srgbClr val="000000"/>
                </a:solidFill>
                <a:latin typeface="Times New Roman"/>
              </a:rPr>
              <a:t>When </a:t>
            </a:r>
            <a:r>
              <a:rPr lang="en-US" sz="2200" u="sng" dirty="0" smtClean="0">
                <a:solidFill>
                  <a:srgbClr val="000000"/>
                </a:solidFill>
                <a:latin typeface="Times New Roman"/>
              </a:rPr>
              <a:t>Quality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</a:rPr>
              <a:t> is important and the </a:t>
            </a:r>
            <a:r>
              <a:rPr lang="en-US" sz="2200" dirty="0">
                <a:solidFill>
                  <a:srgbClr val="000000"/>
                </a:solidFill>
                <a:latin typeface="Times New Roman"/>
              </a:rPr>
              <a:t>Contracting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</a:rPr>
              <a:t>Authority seeks the Optimum Combination. </a:t>
            </a:r>
            <a:endParaRPr lang="en-US" sz="2200" dirty="0" smtClean="0">
              <a:solidFill>
                <a:srgbClr val="000000"/>
              </a:solidFill>
              <a:latin typeface="Times New Roman"/>
            </a:endParaRPr>
          </a:p>
          <a:p>
            <a:endParaRPr lang="el-GR" sz="22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0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7772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4695</TotalTime>
  <Words>657</Words>
  <Application>Microsoft Office PowerPoint</Application>
  <PresentationFormat>Προβολή στην οθόνη (4:3)</PresentationFormat>
  <Paragraphs>100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1_Blank Presentation</vt:lpstr>
      <vt:lpstr>Παρουσίαση του PowerPoint</vt:lpstr>
      <vt:lpstr>Procurement errors</vt:lpstr>
      <vt:lpstr>Procurement errors</vt:lpstr>
      <vt:lpstr>Procurement errors</vt:lpstr>
      <vt:lpstr>Procurement errors</vt:lpstr>
      <vt:lpstr>Procurement errors</vt:lpstr>
      <vt:lpstr>Contracting Criteria</vt:lpstr>
      <vt:lpstr>Contracting Criteria</vt:lpstr>
      <vt:lpstr>Contracting Criteria</vt:lpstr>
      <vt:lpstr>Contracting Criteria</vt:lpstr>
      <vt:lpstr>Criteria</vt:lpstr>
      <vt:lpstr>Παρουσίαση του PowerPoint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ΧΡΙΣΤΟΔΟΥΛΟΥ ΚΩΝ/ΝΟΣ (XRISTODOULOU KONSTANTINOS)</cp:lastModifiedBy>
  <cp:revision>538</cp:revision>
  <cp:lastPrinted>2017-11-13T12:57:05Z</cp:lastPrinted>
  <dcterms:created xsi:type="dcterms:W3CDTF">2012-02-08T16:15:43Z</dcterms:created>
  <dcterms:modified xsi:type="dcterms:W3CDTF">2019-03-27T14:31:34Z</dcterms:modified>
</cp:coreProperties>
</file>